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84" r:id="rId2"/>
    <p:sldId id="256" r:id="rId3"/>
    <p:sldId id="263" r:id="rId4"/>
    <p:sldId id="260" r:id="rId5"/>
    <p:sldId id="283" r:id="rId6"/>
    <p:sldId id="288" r:id="rId7"/>
    <p:sldId id="259" r:id="rId8"/>
    <p:sldId id="289" r:id="rId9"/>
    <p:sldId id="285" r:id="rId10"/>
    <p:sldId id="286" r:id="rId11"/>
    <p:sldId id="275" r:id="rId12"/>
    <p:sldId id="290" r:id="rId13"/>
    <p:sldId id="280" r:id="rId14"/>
    <p:sldId id="287" r:id="rId15"/>
    <p:sldId id="276" r:id="rId16"/>
    <p:sldId id="274" r:id="rId17"/>
    <p:sldId id="278" r:id="rId18"/>
    <p:sldId id="279" r:id="rId19"/>
    <p:sldId id="264" r:id="rId20"/>
    <p:sldId id="270" r:id="rId21"/>
    <p:sldId id="291" r:id="rId22"/>
    <p:sldId id="277" r:id="rId23"/>
    <p:sldId id="272" r:id="rId24"/>
    <p:sldId id="257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A624"/>
    <a:srgbClr val="94CDFC"/>
    <a:srgbClr val="0A8DDE"/>
    <a:srgbClr val="580239"/>
    <a:srgbClr val="E5A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20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180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907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0594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5594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5961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235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989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35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974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315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87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315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136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357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988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4F44-9746-41FF-BF47-1F596935D63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E08B2F-C6B6-44ED-9D92-129EEE262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594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esi.org.mx/servicios_escolare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esi.org.mx/servicios_escolares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pc\Desktop\tesi.png">
            <a:extLst>
              <a:ext uri="{FF2B5EF4-FFF2-40B4-BE49-F238E27FC236}">
                <a16:creationId xmlns:a16="http://schemas.microsoft.com/office/drawing/2014/main" id="{5B865363-81BC-F88C-9C6E-CA9288F38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631" y="2426588"/>
            <a:ext cx="1099008" cy="170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uenta-Sistema">
            <a:extLst>
              <a:ext uri="{FF2B5EF4-FFF2-40B4-BE49-F238E27FC236}">
                <a16:creationId xmlns:a16="http://schemas.microsoft.com/office/drawing/2014/main" id="{B5C80244-296D-7DAA-0F9C-8DA1291D5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4" y="242022"/>
            <a:ext cx="1669132" cy="6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2841092-7806-7D69-E60D-20E4353A410C}"/>
              </a:ext>
            </a:extLst>
          </p:cNvPr>
          <p:cNvSpPr/>
          <p:nvPr/>
        </p:nvSpPr>
        <p:spPr>
          <a:xfrm>
            <a:off x="883938" y="1873019"/>
            <a:ext cx="530959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¡BIENVENIDOS!</a:t>
            </a:r>
          </a:p>
          <a:p>
            <a:pPr algn="ctr"/>
            <a:endParaRPr lang="es-ES" sz="3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" sz="30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***PLATICA DE INDUCCIÓN </a:t>
            </a:r>
          </a:p>
          <a:p>
            <a:pPr algn="ctr"/>
            <a:endParaRPr lang="es-ES" sz="3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s-ES" sz="3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RESIDENCIA PROFESIONAL***</a:t>
            </a:r>
            <a:endParaRPr lang="es-ES" sz="3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4" descr="TESI::Sistema::Gestión::Calidad">
            <a:extLst>
              <a:ext uri="{FF2B5EF4-FFF2-40B4-BE49-F238E27FC236}">
                <a16:creationId xmlns:a16="http://schemas.microsoft.com/office/drawing/2014/main" id="{26B97E94-3FF6-C289-F7CB-805A5C112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0144" y="6261887"/>
            <a:ext cx="4479056" cy="53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0E2267F-97A2-D6DF-9E57-91E1C3C5FF9C}"/>
              </a:ext>
            </a:extLst>
          </p:cNvPr>
          <p:cNvSpPr/>
          <p:nvPr/>
        </p:nvSpPr>
        <p:spPr>
          <a:xfrm>
            <a:off x="2105973" y="199800"/>
            <a:ext cx="62792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Residencias Profesionales</a:t>
            </a:r>
          </a:p>
        </p:txBody>
      </p:sp>
    </p:spTree>
    <p:extLst>
      <p:ext uri="{BB962C8B-B14F-4D97-AF65-F5344CB8AC3E}">
        <p14:creationId xmlns:p14="http://schemas.microsoft.com/office/powerpoint/2010/main" val="3700752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uenta-Sistema">
            <a:extLst>
              <a:ext uri="{FF2B5EF4-FFF2-40B4-BE49-F238E27FC236}">
                <a16:creationId xmlns:a16="http://schemas.microsoft.com/office/drawing/2014/main" id="{10AAED54-9D0D-790D-ADC5-9E629A01A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1" y="97733"/>
            <a:ext cx="1274033" cy="46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42E628B-247F-901C-AC32-5A4DF108A03C}"/>
              </a:ext>
            </a:extLst>
          </p:cNvPr>
          <p:cNvSpPr/>
          <p:nvPr/>
        </p:nvSpPr>
        <p:spPr>
          <a:xfrm>
            <a:off x="2574409" y="128323"/>
            <a:ext cx="62792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 Profesional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D2B782B-CDEA-8296-437B-CD2B8D8F53F9}"/>
              </a:ext>
            </a:extLst>
          </p:cNvPr>
          <p:cNvGrpSpPr/>
          <p:nvPr/>
        </p:nvGrpSpPr>
        <p:grpSpPr>
          <a:xfrm>
            <a:off x="1231423" y="1705565"/>
            <a:ext cx="5580858" cy="4341656"/>
            <a:chOff x="701071" y="1705565"/>
            <a:chExt cx="5580858" cy="4341656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A5A0B3F5-2A87-AD70-1B7D-F684AA938692}"/>
                </a:ext>
              </a:extLst>
            </p:cNvPr>
            <p:cNvSpPr txBox="1"/>
            <p:nvPr/>
          </p:nvSpPr>
          <p:spPr>
            <a:xfrm>
              <a:off x="1696213" y="1705565"/>
              <a:ext cx="4585716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1600" b="1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Posterior a la fecha de entrega de registro en el área de Servicio social y Residencia tendrán que entregar </a:t>
              </a:r>
              <a:r>
                <a:rPr lang="es-MX" sz="1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 LAS FECHAS AUTORIZADAS los</a:t>
              </a:r>
              <a:r>
                <a:rPr lang="es-MX" sz="1600" b="1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siguientes documentos:</a:t>
              </a:r>
            </a:p>
            <a:p>
              <a:endParaRPr lang="es-MX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s-MX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66B38064-EE1D-452D-CB7C-5DF802A7072D}"/>
                </a:ext>
              </a:extLst>
            </p:cNvPr>
            <p:cNvSpPr/>
            <p:nvPr/>
          </p:nvSpPr>
          <p:spPr>
            <a:xfrm>
              <a:off x="2995033" y="3738897"/>
              <a:ext cx="2542032" cy="230832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4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4.- FORMATO DE PROPUESTA DEL ANTEPROYECTO </a:t>
              </a:r>
              <a:r>
                <a:rPr lang="es-MX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(la descargan de la página del TESI</a:t>
              </a:r>
            </a:p>
            <a:p>
              <a:r>
                <a:rPr lang="es-MX" sz="1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s-MX" sz="1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https://tesi.org.mx/servicios_escolares.html</a:t>
              </a:r>
              <a:r>
                <a:rPr lang="es-MX" sz="1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3" name="Flecha: curvada hacia la derecha 12">
              <a:extLst>
                <a:ext uri="{FF2B5EF4-FFF2-40B4-BE49-F238E27FC236}">
                  <a16:creationId xmlns:a16="http://schemas.microsoft.com/office/drawing/2014/main" id="{C88D1A87-2221-4A56-7903-1A9C8C6B575F}"/>
                </a:ext>
              </a:extLst>
            </p:cNvPr>
            <p:cNvSpPr/>
            <p:nvPr/>
          </p:nvSpPr>
          <p:spPr>
            <a:xfrm>
              <a:off x="701071" y="2367284"/>
              <a:ext cx="902969" cy="2743226"/>
            </a:xfrm>
            <a:prstGeom prst="curved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16" name="Flecha: a la derecha con bandas 15">
              <a:extLst>
                <a:ext uri="{FF2B5EF4-FFF2-40B4-BE49-F238E27FC236}">
                  <a16:creationId xmlns:a16="http://schemas.microsoft.com/office/drawing/2014/main" id="{DCFBCEC1-DE4B-91BB-BD60-E7FB32D0F5C0}"/>
                </a:ext>
              </a:extLst>
            </p:cNvPr>
            <p:cNvSpPr/>
            <p:nvPr/>
          </p:nvSpPr>
          <p:spPr>
            <a:xfrm>
              <a:off x="1783080" y="4667803"/>
              <a:ext cx="986821" cy="484632"/>
            </a:xfrm>
            <a:prstGeom prst="striped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8" name="Picture 4" descr="TESI::Sistema::Gestión::Calidad">
            <a:extLst>
              <a:ext uri="{FF2B5EF4-FFF2-40B4-BE49-F238E27FC236}">
                <a16:creationId xmlns:a16="http://schemas.microsoft.com/office/drawing/2014/main" id="{4EEC48F7-7AA5-8553-0632-4E790BF51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0144" y="6261887"/>
            <a:ext cx="4479056" cy="53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766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uenta-Sistema">
            <a:extLst>
              <a:ext uri="{FF2B5EF4-FFF2-40B4-BE49-F238E27FC236}">
                <a16:creationId xmlns:a16="http://schemas.microsoft.com/office/drawing/2014/main" id="{CA439AFE-9EF8-FA2F-BDF5-AD53BC16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7" y="225954"/>
            <a:ext cx="1584929" cy="57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9E2E8EF-C737-9905-C77D-766F00B5E7D6}"/>
              </a:ext>
            </a:extLst>
          </p:cNvPr>
          <p:cNvSpPr/>
          <p:nvPr/>
        </p:nvSpPr>
        <p:spPr>
          <a:xfrm>
            <a:off x="2574409" y="128323"/>
            <a:ext cx="62792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 Profesional</a:t>
            </a:r>
          </a:p>
        </p:txBody>
      </p:sp>
      <p:pic>
        <p:nvPicPr>
          <p:cNvPr id="8" name="Picture 4" descr="TESI::Sistema::Gestión::Calidad">
            <a:extLst>
              <a:ext uri="{FF2B5EF4-FFF2-40B4-BE49-F238E27FC236}">
                <a16:creationId xmlns:a16="http://schemas.microsoft.com/office/drawing/2014/main" id="{1F72E777-2609-B278-4655-B058C8792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0144" y="6261887"/>
            <a:ext cx="4479056" cy="53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08FAB9BA-7FE2-298B-C622-E8BE9359604B}"/>
              </a:ext>
            </a:extLst>
          </p:cNvPr>
          <p:cNvGrpSpPr/>
          <p:nvPr/>
        </p:nvGrpSpPr>
        <p:grpSpPr>
          <a:xfrm>
            <a:off x="485696" y="1222895"/>
            <a:ext cx="6847792" cy="4459400"/>
            <a:chOff x="485696" y="1222895"/>
            <a:chExt cx="6847792" cy="44594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1B8DF49-4363-D465-3187-D8A1824D0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948" y="1850915"/>
              <a:ext cx="6606540" cy="3831380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90022429-0B9B-6100-03DC-C35E9D440709}"/>
                </a:ext>
              </a:extLst>
            </p:cNvPr>
            <p:cNvSpPr/>
            <p:nvPr/>
          </p:nvSpPr>
          <p:spPr>
            <a:xfrm>
              <a:off x="485696" y="1222895"/>
              <a:ext cx="2303452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0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-Formato 4: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91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uenta-Sistema">
            <a:extLst>
              <a:ext uri="{FF2B5EF4-FFF2-40B4-BE49-F238E27FC236}">
                <a16:creationId xmlns:a16="http://schemas.microsoft.com/office/drawing/2014/main" id="{10AAED54-9D0D-790D-ADC5-9E629A01A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1" y="97733"/>
            <a:ext cx="1274033" cy="46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42E628B-247F-901C-AC32-5A4DF108A03C}"/>
              </a:ext>
            </a:extLst>
          </p:cNvPr>
          <p:cNvSpPr/>
          <p:nvPr/>
        </p:nvSpPr>
        <p:spPr>
          <a:xfrm>
            <a:off x="2574409" y="128323"/>
            <a:ext cx="62792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 Profesional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AD007CCD-1E7A-F7E7-4526-C9B1C648639B}"/>
              </a:ext>
            </a:extLst>
          </p:cNvPr>
          <p:cNvGrpSpPr/>
          <p:nvPr/>
        </p:nvGrpSpPr>
        <p:grpSpPr>
          <a:xfrm>
            <a:off x="319782" y="891418"/>
            <a:ext cx="5347367" cy="4092054"/>
            <a:chOff x="149732" y="1051595"/>
            <a:chExt cx="5347367" cy="4092054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A5A0B3F5-2A87-AD70-1B7D-F684AA938692}"/>
                </a:ext>
              </a:extLst>
            </p:cNvPr>
            <p:cNvSpPr txBox="1"/>
            <p:nvPr/>
          </p:nvSpPr>
          <p:spPr>
            <a:xfrm>
              <a:off x="911383" y="1051595"/>
              <a:ext cx="458571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s-MX" sz="1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s-MX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15C27D5A-0ABA-9634-1386-29B1B3392E53}"/>
                </a:ext>
              </a:extLst>
            </p:cNvPr>
            <p:cNvSpPr/>
            <p:nvPr/>
          </p:nvSpPr>
          <p:spPr>
            <a:xfrm>
              <a:off x="846101" y="1940753"/>
              <a:ext cx="3224981" cy="3202896"/>
            </a:xfrm>
            <a:prstGeom prst="ellipse">
              <a:avLst/>
            </a:prstGeom>
            <a:solidFill>
              <a:srgbClr val="E5ABE1"/>
            </a:solidFill>
            <a:ln>
              <a:solidFill>
                <a:srgbClr val="5802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5.- ANTEPROYECTO </a:t>
              </a:r>
              <a:r>
                <a:rPr lang="es-MX" sz="1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s-MX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 formato de la caratula lo proporciona su asesor (a) interno y/o jefe (a) de división) son aprox. 5-8 hojas(objetivo Gral., objetivos específicos, justificación, cronograma. </a:t>
              </a:r>
            </a:p>
            <a:p>
              <a:pPr algn="ctr"/>
              <a:endParaRPr lang="es-MX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lecha: a la derecha con bandas 11">
              <a:extLst>
                <a:ext uri="{FF2B5EF4-FFF2-40B4-BE49-F238E27FC236}">
                  <a16:creationId xmlns:a16="http://schemas.microsoft.com/office/drawing/2014/main" id="{5E200F24-3D7B-C25C-E619-78BE6BCBC71B}"/>
                </a:ext>
              </a:extLst>
            </p:cNvPr>
            <p:cNvSpPr/>
            <p:nvPr/>
          </p:nvSpPr>
          <p:spPr>
            <a:xfrm>
              <a:off x="4071082" y="4103714"/>
              <a:ext cx="758952" cy="310896"/>
            </a:xfrm>
            <a:prstGeom prst="striped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Flecha: curvada hacia la derecha 12">
              <a:extLst>
                <a:ext uri="{FF2B5EF4-FFF2-40B4-BE49-F238E27FC236}">
                  <a16:creationId xmlns:a16="http://schemas.microsoft.com/office/drawing/2014/main" id="{C88D1A87-2221-4A56-7903-1A9C8C6B575F}"/>
                </a:ext>
              </a:extLst>
            </p:cNvPr>
            <p:cNvSpPr/>
            <p:nvPr/>
          </p:nvSpPr>
          <p:spPr>
            <a:xfrm>
              <a:off x="149732" y="1940753"/>
              <a:ext cx="624078" cy="1829266"/>
            </a:xfrm>
            <a:prstGeom prst="curved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4" descr="TESI::Sistema::Gestión::Calidad">
            <a:extLst>
              <a:ext uri="{FF2B5EF4-FFF2-40B4-BE49-F238E27FC236}">
                <a16:creationId xmlns:a16="http://schemas.microsoft.com/office/drawing/2014/main" id="{73BE7061-6CFF-43BC-5C26-9F920F505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0144" y="6261887"/>
            <a:ext cx="4479056" cy="53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6055544-C256-1798-743A-EB7C4B382E9C}"/>
              </a:ext>
            </a:extLst>
          </p:cNvPr>
          <p:cNvSpPr/>
          <p:nvPr/>
        </p:nvSpPr>
        <p:spPr>
          <a:xfrm>
            <a:off x="512209" y="798719"/>
            <a:ext cx="230345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-Formato 5: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C6A335E-0414-35FC-91AE-D8D8AA7EC3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7" t="5734" r="3303" b="25199"/>
          <a:stretch/>
        </p:blipFill>
        <p:spPr>
          <a:xfrm>
            <a:off x="5102352" y="1831367"/>
            <a:ext cx="2687059" cy="352673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4828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uenta-Sistema">
            <a:extLst>
              <a:ext uri="{FF2B5EF4-FFF2-40B4-BE49-F238E27FC236}">
                <a16:creationId xmlns:a16="http://schemas.microsoft.com/office/drawing/2014/main" id="{7F733AD0-F4C7-165B-FDB0-3CBCF2161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7" y="225954"/>
            <a:ext cx="1896000" cy="68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DCA467C-6DF2-4C67-3E71-9D7B33A09B2F}"/>
              </a:ext>
            </a:extLst>
          </p:cNvPr>
          <p:cNvSpPr/>
          <p:nvPr/>
        </p:nvSpPr>
        <p:spPr>
          <a:xfrm>
            <a:off x="2574409" y="128323"/>
            <a:ext cx="62792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 Profesional</a:t>
            </a:r>
          </a:p>
        </p:txBody>
      </p:sp>
      <p:pic>
        <p:nvPicPr>
          <p:cNvPr id="9" name="Picture 4" descr="TESI::Sistema::Gestión::Calidad">
            <a:extLst>
              <a:ext uri="{FF2B5EF4-FFF2-40B4-BE49-F238E27FC236}">
                <a16:creationId xmlns:a16="http://schemas.microsoft.com/office/drawing/2014/main" id="{527B5D07-23C8-FEB4-07F8-CF555B3EA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0144" y="6261887"/>
            <a:ext cx="4479056" cy="53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388AC0FC-DCBB-63BC-AFA9-E8E9D76D7B95}"/>
              </a:ext>
            </a:extLst>
          </p:cNvPr>
          <p:cNvGrpSpPr/>
          <p:nvPr/>
        </p:nvGrpSpPr>
        <p:grpSpPr>
          <a:xfrm>
            <a:off x="438912" y="1964818"/>
            <a:ext cx="7022592" cy="3251852"/>
            <a:chOff x="438912" y="1964818"/>
            <a:chExt cx="7022592" cy="3251852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23D3A6ED-4685-8CE5-8DDF-CF990EBA05B4}"/>
                </a:ext>
              </a:extLst>
            </p:cNvPr>
            <p:cNvSpPr txBox="1"/>
            <p:nvPr/>
          </p:nvSpPr>
          <p:spPr>
            <a:xfrm>
              <a:off x="438912" y="1964818"/>
              <a:ext cx="4572000" cy="3251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ES" b="1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ANTEPROYECTO </a:t>
              </a:r>
              <a:r>
                <a:rPr lang="es-ES" b="1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s-ES" b="1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ARA LA RESIDENCIA PROFESIONAL: </a:t>
              </a:r>
            </a:p>
            <a:p>
              <a:pPr algn="just"/>
              <a:endParaRPr lang="es-ES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s-E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 acredita mediante la realización de proyectos internos o externos con carácter local, regional, nacional o internacional, en cualquiera de los siguientes ámbitos:</a:t>
              </a:r>
              <a:endParaRPr lang="es-MX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s-E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s-MX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15000"/>
                </a:lnSpc>
                <a:buFont typeface="+mj-lt"/>
                <a:buAutoNum type="romanUcPeriod"/>
              </a:pPr>
              <a:r>
                <a:rPr lang="es-MX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Sector social, productivo de bienes y servicios,</a:t>
              </a:r>
            </a:p>
            <a:p>
              <a:pPr marL="342900" lvl="0" indent="-342900" algn="just">
                <a:lnSpc>
                  <a:spcPct val="115000"/>
                </a:lnSpc>
                <a:buFont typeface="+mj-lt"/>
                <a:buAutoNum type="romanUcPeriod"/>
              </a:pPr>
              <a:r>
                <a:rPr lang="es-MX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Innovación y Desarrollo Tecnológico,</a:t>
              </a:r>
            </a:p>
            <a:p>
              <a:pPr marL="342900" lvl="0" indent="-342900" algn="just">
                <a:lnSpc>
                  <a:spcPct val="115000"/>
                </a:lnSpc>
                <a:buFont typeface="+mj-lt"/>
                <a:buAutoNum type="romanUcPeriod"/>
              </a:pPr>
              <a:r>
                <a:rPr lang="es-MX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Investigación,</a:t>
              </a:r>
            </a:p>
            <a:p>
              <a:pPr marL="342900" lvl="0" indent="-342900" algn="just">
                <a:lnSpc>
                  <a:spcPct val="115000"/>
                </a:lnSpc>
                <a:buFont typeface="+mj-lt"/>
                <a:buAutoNum type="romanUcPeriod"/>
              </a:pPr>
              <a:r>
                <a:rPr lang="es-MX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Diseño y/o construcción de equipo,</a:t>
              </a:r>
            </a:p>
            <a:p>
              <a:pPr marL="342900" lvl="0" indent="-342900" algn="just">
                <a:lnSpc>
                  <a:spcPct val="115000"/>
                </a:lnSpc>
                <a:buFont typeface="+mj-lt"/>
                <a:buAutoNum type="romanUcPeriod"/>
              </a:pPr>
              <a:r>
                <a:rPr lang="es-MX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Proyectos propuestos por la academia, </a:t>
              </a:r>
            </a:p>
            <a:p>
              <a:pPr marL="342900" lvl="0" indent="-342900" algn="just">
                <a:lnSpc>
                  <a:spcPct val="115000"/>
                </a:lnSpc>
                <a:spcAft>
                  <a:spcPts val="1000"/>
                </a:spcAft>
                <a:buFont typeface="+mj-lt"/>
                <a:buAutoNum type="romanUcPeriod"/>
              </a:pPr>
              <a:r>
                <a:rPr lang="es-MX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Prestación de servicios profesionales.</a:t>
              </a: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31776242-D1EA-2DA7-62EC-264B2B473B8B}"/>
                </a:ext>
              </a:extLst>
            </p:cNvPr>
            <p:cNvSpPr txBox="1"/>
            <p:nvPr/>
          </p:nvSpPr>
          <p:spPr>
            <a:xfrm>
              <a:off x="6202680" y="3514862"/>
              <a:ext cx="125882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Es autorizado por él (la) jefe (a)  </a:t>
              </a:r>
            </a:p>
            <a:p>
              <a:pPr algn="ctr"/>
              <a:r>
                <a:rPr lang="es-MX" sz="1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Carrera</a:t>
              </a:r>
              <a:endParaRPr lang="es-MX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Flecha: cheurón 3">
              <a:extLst>
                <a:ext uri="{FF2B5EF4-FFF2-40B4-BE49-F238E27FC236}">
                  <a16:creationId xmlns:a16="http://schemas.microsoft.com/office/drawing/2014/main" id="{E9C8BD3C-B2D5-DA52-5B7C-3DFAC1FA6FA3}"/>
                </a:ext>
              </a:extLst>
            </p:cNvPr>
            <p:cNvSpPr/>
            <p:nvPr/>
          </p:nvSpPr>
          <p:spPr>
            <a:xfrm>
              <a:off x="4959096" y="3282032"/>
              <a:ext cx="1133856" cy="1715506"/>
            </a:xfrm>
            <a:prstGeom prst="chevr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51939A-0583-8253-A2DD-83081612532A}"/>
              </a:ext>
            </a:extLst>
          </p:cNvPr>
          <p:cNvSpPr txBox="1"/>
          <p:nvPr/>
        </p:nvSpPr>
        <p:spPr>
          <a:xfrm>
            <a:off x="5630418" y="3199558"/>
            <a:ext cx="4585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i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 IMPORTANTE: </a:t>
            </a:r>
          </a:p>
        </p:txBody>
      </p:sp>
    </p:spTree>
    <p:extLst>
      <p:ext uri="{BB962C8B-B14F-4D97-AF65-F5344CB8AC3E}">
        <p14:creationId xmlns:p14="http://schemas.microsoft.com/office/powerpoint/2010/main" val="3798682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uenta-Sistema">
            <a:extLst>
              <a:ext uri="{FF2B5EF4-FFF2-40B4-BE49-F238E27FC236}">
                <a16:creationId xmlns:a16="http://schemas.microsoft.com/office/drawing/2014/main" id="{10AAED54-9D0D-790D-ADC5-9E629A01A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1" y="97733"/>
            <a:ext cx="1274033" cy="46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42E628B-247F-901C-AC32-5A4DF108A03C}"/>
              </a:ext>
            </a:extLst>
          </p:cNvPr>
          <p:cNvSpPr/>
          <p:nvPr/>
        </p:nvSpPr>
        <p:spPr>
          <a:xfrm>
            <a:off x="2574409" y="128323"/>
            <a:ext cx="62792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 Profesional</a:t>
            </a:r>
          </a:p>
        </p:txBody>
      </p:sp>
      <p:pic>
        <p:nvPicPr>
          <p:cNvPr id="2" name="Picture 4" descr="TESI::Sistema::Gestión::Calidad">
            <a:extLst>
              <a:ext uri="{FF2B5EF4-FFF2-40B4-BE49-F238E27FC236}">
                <a16:creationId xmlns:a16="http://schemas.microsoft.com/office/drawing/2014/main" id="{C5926180-9B02-D858-B6F8-9481B0F96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0144" y="6261887"/>
            <a:ext cx="4479056" cy="53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483D043C-DB49-FB59-7982-279F5FDD087A}"/>
              </a:ext>
            </a:extLst>
          </p:cNvPr>
          <p:cNvGrpSpPr/>
          <p:nvPr/>
        </p:nvGrpSpPr>
        <p:grpSpPr>
          <a:xfrm>
            <a:off x="374904" y="950090"/>
            <a:ext cx="6689569" cy="4462449"/>
            <a:chOff x="374904" y="950090"/>
            <a:chExt cx="6689569" cy="4462449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E1D9DE8A-D76D-6F52-7F2F-1FA9A939C95F}"/>
                </a:ext>
              </a:extLst>
            </p:cNvPr>
            <p:cNvSpPr/>
            <p:nvPr/>
          </p:nvSpPr>
          <p:spPr>
            <a:xfrm>
              <a:off x="374904" y="1655355"/>
              <a:ext cx="3389407" cy="293582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6.-</a:t>
              </a:r>
              <a:r>
                <a:rPr lang="es-MX" sz="16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CARTAS COMPROMISO ASESOR INTERNO, EXTERNO Y METODOLÓGICO </a:t>
              </a:r>
              <a:r>
                <a:rPr lang="es-MX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(la descargan de la página del TESI</a:t>
              </a:r>
              <a:r>
                <a:rPr lang="es-MX" sz="1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es-MX" sz="1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s-MX" sz="1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https://tesi.org.mx/servicios_escolares.html</a:t>
              </a:r>
              <a:r>
                <a:rPr lang="es-MX" sz="1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s-MX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Explosión: 8 puntos 7">
              <a:extLst>
                <a:ext uri="{FF2B5EF4-FFF2-40B4-BE49-F238E27FC236}">
                  <a16:creationId xmlns:a16="http://schemas.microsoft.com/office/drawing/2014/main" id="{946CB208-9CD7-034A-4E9A-A25920554510}"/>
                </a:ext>
              </a:extLst>
            </p:cNvPr>
            <p:cNvSpPr/>
            <p:nvPr/>
          </p:nvSpPr>
          <p:spPr>
            <a:xfrm>
              <a:off x="4719037" y="2542032"/>
              <a:ext cx="2345436" cy="2399975"/>
            </a:xfrm>
            <a:prstGeom prst="irregularSeal1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*NO OLVIDAR* </a:t>
              </a:r>
              <a:r>
                <a:rPr lang="es-MX" sz="1200" b="1" i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deberán venir firmadas por el asesor correspondiente.</a:t>
              </a:r>
              <a:endParaRPr lang="es-MX" sz="1200" b="1" dirty="0">
                <a:solidFill>
                  <a:schemeClr val="accent5"/>
                </a:solidFill>
              </a:endParaRPr>
            </a:p>
          </p:txBody>
        </p:sp>
        <p:sp>
          <p:nvSpPr>
            <p:cNvPr id="13" name="Flecha: curvada hacia arriba 12">
              <a:extLst>
                <a:ext uri="{FF2B5EF4-FFF2-40B4-BE49-F238E27FC236}">
                  <a16:creationId xmlns:a16="http://schemas.microsoft.com/office/drawing/2014/main" id="{1F8C5267-8582-303C-19E5-935B66B6EBE3}"/>
                </a:ext>
              </a:extLst>
            </p:cNvPr>
            <p:cNvSpPr/>
            <p:nvPr/>
          </p:nvSpPr>
          <p:spPr>
            <a:xfrm rot="1189834">
              <a:off x="3031452" y="4725270"/>
              <a:ext cx="1938654" cy="687269"/>
            </a:xfrm>
            <a:prstGeom prst="curvedUp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A236F3A2-B961-E995-3AB3-B6B4B11B60E2}"/>
                </a:ext>
              </a:extLst>
            </p:cNvPr>
            <p:cNvSpPr/>
            <p:nvPr/>
          </p:nvSpPr>
          <p:spPr>
            <a:xfrm>
              <a:off x="530351" y="950090"/>
              <a:ext cx="2303452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0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-Formato 6: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0651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1C4748B-7A9B-7254-2ED0-382DD9C20C6B}"/>
              </a:ext>
            </a:extLst>
          </p:cNvPr>
          <p:cNvGrpSpPr/>
          <p:nvPr/>
        </p:nvGrpSpPr>
        <p:grpSpPr>
          <a:xfrm>
            <a:off x="553875" y="1443816"/>
            <a:ext cx="6907581" cy="4400170"/>
            <a:chOff x="553875" y="1443816"/>
            <a:chExt cx="6907581" cy="440017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F3C7A6A0-5053-B270-003C-AE9D2F1B1925}"/>
                </a:ext>
              </a:extLst>
            </p:cNvPr>
            <p:cNvSpPr txBox="1"/>
            <p:nvPr/>
          </p:nvSpPr>
          <p:spPr>
            <a:xfrm>
              <a:off x="987552" y="1443816"/>
              <a:ext cx="63916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b="1" i="1" dirty="0">
                  <a:solidFill>
                    <a:srgbClr val="7030A0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FORMATOS (CARTAS COMPROMISOS)</a:t>
              </a:r>
              <a:endParaRPr lang="es-MX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58164E8-DB21-48C3-4102-FE288BD89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875" y="1937344"/>
              <a:ext cx="6907581" cy="273492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A802E61-DD00-36E9-DE0C-5FDBCACAB312}"/>
                </a:ext>
              </a:extLst>
            </p:cNvPr>
            <p:cNvSpPr txBox="1"/>
            <p:nvPr/>
          </p:nvSpPr>
          <p:spPr>
            <a:xfrm>
              <a:off x="2285998" y="4920656"/>
              <a:ext cx="45720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b="1" i="1" dirty="0">
                  <a:solidFill>
                    <a:srgbClr val="FF0000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Nota importante: </a:t>
              </a:r>
              <a:r>
                <a:rPr lang="es-ES" dirty="0">
                  <a:solidFill>
                    <a:srgbClr val="7030A0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Deberán ser firmadas en la parte derecha de recibido por cada uno de los asesores.</a:t>
              </a:r>
              <a:endParaRPr lang="es-MX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6" descr="Cuenta-Sistema">
            <a:extLst>
              <a:ext uri="{FF2B5EF4-FFF2-40B4-BE49-F238E27FC236}">
                <a16:creationId xmlns:a16="http://schemas.microsoft.com/office/drawing/2014/main" id="{D1AF0FC2-21B9-AF94-3E4B-4B814AC76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7" y="225954"/>
            <a:ext cx="1896000" cy="68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B244A09-287B-486C-41F2-8524F50188BD}"/>
              </a:ext>
            </a:extLst>
          </p:cNvPr>
          <p:cNvSpPr/>
          <p:nvPr/>
        </p:nvSpPr>
        <p:spPr>
          <a:xfrm>
            <a:off x="2574409" y="128323"/>
            <a:ext cx="62792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 Profesional</a:t>
            </a:r>
          </a:p>
        </p:txBody>
      </p:sp>
      <p:pic>
        <p:nvPicPr>
          <p:cNvPr id="9" name="Picture 4" descr="TESI::Sistema::Gestión::Calidad">
            <a:extLst>
              <a:ext uri="{FF2B5EF4-FFF2-40B4-BE49-F238E27FC236}">
                <a16:creationId xmlns:a16="http://schemas.microsoft.com/office/drawing/2014/main" id="{A2F8E2D1-2094-18B2-2D39-EE9DB3884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0144" y="6261887"/>
            <a:ext cx="4479056" cy="53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03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uenta-Sistema">
            <a:extLst>
              <a:ext uri="{FF2B5EF4-FFF2-40B4-BE49-F238E27FC236}">
                <a16:creationId xmlns:a16="http://schemas.microsoft.com/office/drawing/2014/main" id="{10AAED54-9D0D-790D-ADC5-9E629A01A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1" y="97733"/>
            <a:ext cx="1274033" cy="46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42E628B-247F-901C-AC32-5A4DF108A03C}"/>
              </a:ext>
            </a:extLst>
          </p:cNvPr>
          <p:cNvSpPr/>
          <p:nvPr/>
        </p:nvSpPr>
        <p:spPr>
          <a:xfrm>
            <a:off x="2574409" y="128323"/>
            <a:ext cx="62792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 Profesional</a:t>
            </a:r>
          </a:p>
        </p:txBody>
      </p:sp>
      <p:pic>
        <p:nvPicPr>
          <p:cNvPr id="14" name="Picture 4" descr="TESI::Sistema::Gestión::Calidad">
            <a:extLst>
              <a:ext uri="{FF2B5EF4-FFF2-40B4-BE49-F238E27FC236}">
                <a16:creationId xmlns:a16="http://schemas.microsoft.com/office/drawing/2014/main" id="{FA0C669A-3902-925C-12E0-2CF4C40E1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0144" y="6261887"/>
            <a:ext cx="4479056" cy="53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200C1803-EE28-C76B-8198-C7C54E5EA466}"/>
              </a:ext>
            </a:extLst>
          </p:cNvPr>
          <p:cNvGrpSpPr/>
          <p:nvPr/>
        </p:nvGrpSpPr>
        <p:grpSpPr>
          <a:xfrm>
            <a:off x="124969" y="746441"/>
            <a:ext cx="8159495" cy="4812857"/>
            <a:chOff x="124969" y="746441"/>
            <a:chExt cx="8159495" cy="4812857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46F0A1E6-3265-0107-455A-DB53E6117223}"/>
                </a:ext>
              </a:extLst>
            </p:cNvPr>
            <p:cNvSpPr txBox="1"/>
            <p:nvPr/>
          </p:nvSpPr>
          <p:spPr>
            <a:xfrm>
              <a:off x="4239768" y="3614643"/>
              <a:ext cx="40446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s-MX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s-MX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s-MX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s-MX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s-MX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6B013E4B-5008-431E-6451-11B5DFBC0ACD}"/>
                </a:ext>
              </a:extLst>
            </p:cNvPr>
            <p:cNvSpPr/>
            <p:nvPr/>
          </p:nvSpPr>
          <p:spPr>
            <a:xfrm>
              <a:off x="124969" y="2118927"/>
              <a:ext cx="3063240" cy="293582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7.-</a:t>
              </a:r>
              <a:r>
                <a:rPr lang="es-MX" sz="16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REPORTE MENSUA</a:t>
              </a:r>
              <a:r>
                <a:rPr lang="es-MX" sz="1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                    </a:t>
              </a:r>
              <a:r>
                <a:rPr lang="es-MX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 formato se descarga de la página del TESI:</a:t>
              </a:r>
            </a:p>
            <a:p>
              <a:pPr algn="ctr"/>
              <a:r>
                <a:rPr lang="es-MX" sz="1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https://tesi.org.mx/servicios_escolares.html</a:t>
              </a:r>
              <a:r>
                <a:rPr lang="es-MX" sz="1400" dirty="0">
                  <a:solidFill>
                    <a:srgbClr val="99CA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s-MX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(5 días hábiles para realizar entrega en el área de S.S y R.P).</a:t>
              </a:r>
            </a:p>
            <a:p>
              <a:pPr algn="ctr"/>
              <a:endParaRPr lang="es-MX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1C7243A-168F-0A93-67F8-4D3EE7B90A85}"/>
                </a:ext>
              </a:extLst>
            </p:cNvPr>
            <p:cNvSpPr txBox="1"/>
            <p:nvPr/>
          </p:nvSpPr>
          <p:spPr>
            <a:xfrm>
              <a:off x="473964" y="746441"/>
              <a:ext cx="59725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MX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CUANDO SEA EL TIEMPO INDICADO DE GENERAR LOS  REPORTES MENSUALES</a:t>
              </a:r>
              <a:r>
                <a:rPr lang="es-MX" sz="18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6" name="Flecha: pentágono 5">
              <a:extLst>
                <a:ext uri="{FF2B5EF4-FFF2-40B4-BE49-F238E27FC236}">
                  <a16:creationId xmlns:a16="http://schemas.microsoft.com/office/drawing/2014/main" id="{83F9DF4C-CD80-BFF9-EDBC-897170AE2D5B}"/>
                </a:ext>
              </a:extLst>
            </p:cNvPr>
            <p:cNvSpPr/>
            <p:nvPr/>
          </p:nvSpPr>
          <p:spPr>
            <a:xfrm>
              <a:off x="3188209" y="1785806"/>
              <a:ext cx="3742944" cy="1288730"/>
            </a:xfrm>
            <a:prstGeom prst="homePlate">
              <a:avLst/>
            </a:prstGeom>
            <a:solidFill>
              <a:srgbClr val="94CDFC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MX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Deberán realizar el llenado conforme sea el tiempo indicado ejemplo: 1er informe mensual   </a:t>
              </a:r>
              <a:r>
                <a:rPr lang="es-MX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inicio 04 de septiembre 2024 a la fecha de termino al 04 de octubre 2024;</a:t>
              </a:r>
            </a:p>
          </p:txBody>
        </p:sp>
        <p:sp>
          <p:nvSpPr>
            <p:cNvPr id="8" name="Flecha: pentágono 7">
              <a:extLst>
                <a:ext uri="{FF2B5EF4-FFF2-40B4-BE49-F238E27FC236}">
                  <a16:creationId xmlns:a16="http://schemas.microsoft.com/office/drawing/2014/main" id="{72423B9A-1058-1A90-EA2F-C07C3969D50D}"/>
                </a:ext>
              </a:extLst>
            </p:cNvPr>
            <p:cNvSpPr/>
            <p:nvPr/>
          </p:nvSpPr>
          <p:spPr>
            <a:xfrm>
              <a:off x="3188209" y="4087238"/>
              <a:ext cx="4332731" cy="1472060"/>
            </a:xfrm>
            <a:prstGeom prst="homePlate">
              <a:avLst/>
            </a:prstGeom>
            <a:solidFill>
              <a:srgbClr val="C4A624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MX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así sucesivamente se realizará mismo método para cada uno de los informes mensuales mínimo de 4 a 6 informes depende el número de horas que cubran por mes para completar las</a:t>
              </a:r>
              <a:r>
                <a:rPr lang="es-MX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MX" sz="14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500 horas y en función del número de meses  que se realizará R.P.</a:t>
              </a:r>
            </a:p>
          </p:txBody>
        </p:sp>
        <p:sp>
          <p:nvSpPr>
            <p:cNvPr id="10" name="Flecha: a la derecha con bandas 9">
              <a:extLst>
                <a:ext uri="{FF2B5EF4-FFF2-40B4-BE49-F238E27FC236}">
                  <a16:creationId xmlns:a16="http://schemas.microsoft.com/office/drawing/2014/main" id="{2AE10E05-C746-C616-1E88-FB21E958634C}"/>
                </a:ext>
              </a:extLst>
            </p:cNvPr>
            <p:cNvSpPr/>
            <p:nvPr/>
          </p:nvSpPr>
          <p:spPr>
            <a:xfrm rot="5400000">
              <a:off x="1312979" y="1483452"/>
              <a:ext cx="637017" cy="586801"/>
            </a:xfrm>
            <a:prstGeom prst="striped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" name="Flecha: a la izquierda, derecha y arriba 1">
              <a:extLst>
                <a:ext uri="{FF2B5EF4-FFF2-40B4-BE49-F238E27FC236}">
                  <a16:creationId xmlns:a16="http://schemas.microsoft.com/office/drawing/2014/main" id="{00ED6770-33D2-35F3-0F1E-D5562AF20A73}"/>
                </a:ext>
              </a:extLst>
            </p:cNvPr>
            <p:cNvSpPr/>
            <p:nvPr/>
          </p:nvSpPr>
          <p:spPr>
            <a:xfrm rot="16200000">
              <a:off x="4078511" y="3328703"/>
              <a:ext cx="886394" cy="466344"/>
            </a:xfrm>
            <a:prstGeom prst="leftRightUp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4021695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uenta-Sistema">
            <a:extLst>
              <a:ext uri="{FF2B5EF4-FFF2-40B4-BE49-F238E27FC236}">
                <a16:creationId xmlns:a16="http://schemas.microsoft.com/office/drawing/2014/main" id="{B39C8436-C389-FD09-6E7B-77AA76DB0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7" y="294703"/>
            <a:ext cx="1783947" cy="64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2B1D978-577F-8154-AC39-57DAB156A9E7}"/>
              </a:ext>
            </a:extLst>
          </p:cNvPr>
          <p:cNvSpPr/>
          <p:nvPr/>
        </p:nvSpPr>
        <p:spPr>
          <a:xfrm>
            <a:off x="2574409" y="128323"/>
            <a:ext cx="62792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 Profesional</a:t>
            </a:r>
          </a:p>
        </p:txBody>
      </p:sp>
      <p:pic>
        <p:nvPicPr>
          <p:cNvPr id="8" name="Picture 4" descr="TESI::Sistema::Gestión::Calidad">
            <a:extLst>
              <a:ext uri="{FF2B5EF4-FFF2-40B4-BE49-F238E27FC236}">
                <a16:creationId xmlns:a16="http://schemas.microsoft.com/office/drawing/2014/main" id="{D51E2B59-5F7F-9076-9C8A-A9A2167A1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0144" y="6261887"/>
            <a:ext cx="4479056" cy="53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EABDDA95-D79A-DF4A-6DDE-FB6CD2A1CC43}"/>
              </a:ext>
            </a:extLst>
          </p:cNvPr>
          <p:cNvGrpSpPr/>
          <p:nvPr/>
        </p:nvGrpSpPr>
        <p:grpSpPr>
          <a:xfrm>
            <a:off x="445732" y="1461166"/>
            <a:ext cx="7516091" cy="4511897"/>
            <a:chOff x="308572" y="1440688"/>
            <a:chExt cx="7516091" cy="4511897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AF165329-E7D8-B854-127D-29676D1A285B}"/>
                </a:ext>
              </a:extLst>
            </p:cNvPr>
            <p:cNvSpPr txBox="1"/>
            <p:nvPr/>
          </p:nvSpPr>
          <p:spPr>
            <a:xfrm>
              <a:off x="308572" y="2201856"/>
              <a:ext cx="4028008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s-ES" sz="1600" b="1" i="1" dirty="0">
                <a:solidFill>
                  <a:srgbClr val="7030A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>
                  <a:solidFill>
                    <a:srgbClr val="7030A0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Entrega de los  informes mensuales </a:t>
              </a:r>
              <a:r>
                <a:rPr lang="es-MX" sz="16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contando con 5 días hábiles para entregar en el área de Servicio social y </a:t>
              </a:r>
              <a:r>
                <a:rPr lang="es-MX" sz="16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Residenca</a:t>
              </a:r>
              <a:r>
                <a:rPr lang="es-MX" sz="16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1600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partir de haberse cubierto el periodo mensual. </a:t>
              </a:r>
              <a:endParaRPr lang="es-MX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s-MX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20B56884-2A6E-9842-A965-E83D92D8E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0929" y="1440688"/>
              <a:ext cx="3293734" cy="4511897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2" name="Flecha: hacia abajo 1">
              <a:extLst>
                <a:ext uri="{FF2B5EF4-FFF2-40B4-BE49-F238E27FC236}">
                  <a16:creationId xmlns:a16="http://schemas.microsoft.com/office/drawing/2014/main" id="{C5665863-86A2-DE71-5997-C82F2E514D90}"/>
                </a:ext>
              </a:extLst>
            </p:cNvPr>
            <p:cNvSpPr/>
            <p:nvPr/>
          </p:nvSpPr>
          <p:spPr>
            <a:xfrm>
              <a:off x="1755648" y="1482210"/>
              <a:ext cx="886968" cy="835163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Flecha: a la derecha con bandas 4">
              <a:extLst>
                <a:ext uri="{FF2B5EF4-FFF2-40B4-BE49-F238E27FC236}">
                  <a16:creationId xmlns:a16="http://schemas.microsoft.com/office/drawing/2014/main" id="{2AFD6C0A-BC35-D3D8-5B02-CA0C296A91C6}"/>
                </a:ext>
              </a:extLst>
            </p:cNvPr>
            <p:cNvSpPr/>
            <p:nvPr/>
          </p:nvSpPr>
          <p:spPr>
            <a:xfrm>
              <a:off x="2249424" y="3696636"/>
              <a:ext cx="786384" cy="540901"/>
            </a:xfrm>
            <a:prstGeom prst="strip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630126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uenta-Sistema">
            <a:extLst>
              <a:ext uri="{FF2B5EF4-FFF2-40B4-BE49-F238E27FC236}">
                <a16:creationId xmlns:a16="http://schemas.microsoft.com/office/drawing/2014/main" id="{D5768626-084E-7CD2-AEC7-B0834706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7" y="225954"/>
            <a:ext cx="1840961" cy="66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F2780F7-A304-BF1E-0C08-02C28D97694D}"/>
              </a:ext>
            </a:extLst>
          </p:cNvPr>
          <p:cNvSpPr/>
          <p:nvPr/>
        </p:nvSpPr>
        <p:spPr>
          <a:xfrm>
            <a:off x="2574409" y="128323"/>
            <a:ext cx="62792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 Profesional</a:t>
            </a:r>
          </a:p>
        </p:txBody>
      </p:sp>
      <p:pic>
        <p:nvPicPr>
          <p:cNvPr id="9" name="Picture 4" descr="TESI::Sistema::Gestión::Calidad">
            <a:extLst>
              <a:ext uri="{FF2B5EF4-FFF2-40B4-BE49-F238E27FC236}">
                <a16:creationId xmlns:a16="http://schemas.microsoft.com/office/drawing/2014/main" id="{E0D9CF46-B8BF-3C87-ED03-82417EBC64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0144" y="6261887"/>
            <a:ext cx="4479056" cy="53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B27D3578-B459-F430-123B-45EEDF628CCA}"/>
              </a:ext>
            </a:extLst>
          </p:cNvPr>
          <p:cNvGrpSpPr/>
          <p:nvPr/>
        </p:nvGrpSpPr>
        <p:grpSpPr>
          <a:xfrm>
            <a:off x="791938" y="1128246"/>
            <a:ext cx="7031261" cy="5280694"/>
            <a:chOff x="791939" y="1128246"/>
            <a:chExt cx="6977040" cy="5280694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A32B62B-4DD2-E5FE-C4F4-E02E6F64CF2E}"/>
                </a:ext>
              </a:extLst>
            </p:cNvPr>
            <p:cNvSpPr txBox="1"/>
            <p:nvPr/>
          </p:nvSpPr>
          <p:spPr>
            <a:xfrm>
              <a:off x="804672" y="1148615"/>
              <a:ext cx="45857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Posterior a la conclusión del periodo estipulado de R</a:t>
              </a:r>
              <a:r>
                <a:rPr lang="es-MX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esidencia</a:t>
              </a:r>
              <a:r>
                <a:rPr lang="es-MX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deberá expedirse:</a:t>
              </a:r>
            </a:p>
          </p:txBody>
        </p: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3FAC4C27-6669-7B04-175F-ECAAEBDCC117}"/>
                </a:ext>
              </a:extLst>
            </p:cNvPr>
            <p:cNvGrpSpPr/>
            <p:nvPr/>
          </p:nvGrpSpPr>
          <p:grpSpPr>
            <a:xfrm>
              <a:off x="791939" y="1128246"/>
              <a:ext cx="6977040" cy="5280694"/>
              <a:chOff x="791939" y="1128246"/>
              <a:chExt cx="6977040" cy="5280694"/>
            </a:xfrm>
          </p:grpSpPr>
          <p:sp>
            <p:nvSpPr>
              <p:cNvPr id="11" name="Explosión: 8 puntos 10">
                <a:extLst>
                  <a:ext uri="{FF2B5EF4-FFF2-40B4-BE49-F238E27FC236}">
                    <a16:creationId xmlns:a16="http://schemas.microsoft.com/office/drawing/2014/main" id="{F54D397C-88E7-F860-D1B4-498514B0420E}"/>
                  </a:ext>
                </a:extLst>
              </p:cNvPr>
              <p:cNvSpPr/>
              <p:nvPr/>
            </p:nvSpPr>
            <p:spPr>
              <a:xfrm>
                <a:off x="4239717" y="1128246"/>
                <a:ext cx="3529262" cy="2912873"/>
              </a:xfrm>
              <a:prstGeom prst="irregularSeal1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deberán de entregarla en el área de Servicio social y Residencia (original y copia) (en un lapso no mayor </a:t>
                </a:r>
                <a:r>
                  <a:rPr lang="es-E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los 10 días hábiles).</a:t>
                </a:r>
                <a:endParaRPr lang="es-MX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F76A3DE8-8864-CF45-58CF-AD80E87B7D2D}"/>
                  </a:ext>
                </a:extLst>
              </p:cNvPr>
              <p:cNvSpPr txBox="1"/>
              <p:nvPr/>
            </p:nvSpPr>
            <p:spPr>
              <a:xfrm>
                <a:off x="853179" y="4456310"/>
                <a:ext cx="304495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s-MX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s-MX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EBC5B61B-46DB-5581-2B48-B39E790747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55" t="3295" r="7689" b="9733"/>
              <a:stretch/>
            </p:blipFill>
            <p:spPr>
              <a:xfrm>
                <a:off x="4983892" y="4097457"/>
                <a:ext cx="1729300" cy="2311483"/>
              </a:xfrm>
              <a:prstGeom prst="rect">
                <a:avLst/>
              </a:prstGeom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38752143-6913-593D-4C75-71E950C299BA}"/>
                  </a:ext>
                </a:extLst>
              </p:cNvPr>
              <p:cNvSpPr/>
              <p:nvPr/>
            </p:nvSpPr>
            <p:spPr>
              <a:xfrm>
                <a:off x="791939" y="1949846"/>
                <a:ext cx="2432715" cy="229230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8.-CARTA DE TERMINO DE RESIDENCIA PROFESIONAL </a:t>
                </a:r>
                <a:r>
                  <a:rPr lang="es-MX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Una vez que hayan concluido con el periodo estipulado y hayan cubierto sus 500 horas</a:t>
                </a:r>
                <a:endParaRPr lang="es-MX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s-MX" sz="14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lecha: curvada hacia la derecha 11">
                <a:extLst>
                  <a:ext uri="{FF2B5EF4-FFF2-40B4-BE49-F238E27FC236}">
                    <a16:creationId xmlns:a16="http://schemas.microsoft.com/office/drawing/2014/main" id="{C5CF3CE0-B72B-5665-F21E-B9C15B27F36F}"/>
                  </a:ext>
                </a:extLst>
              </p:cNvPr>
              <p:cNvSpPr/>
              <p:nvPr/>
            </p:nvSpPr>
            <p:spPr>
              <a:xfrm rot="18240982">
                <a:off x="3140781" y="3910180"/>
                <a:ext cx="952974" cy="2411103"/>
              </a:xfrm>
              <a:prstGeom prst="curvedRightArrow">
                <a:avLst>
                  <a:gd name="adj1" fmla="val 25000"/>
                  <a:gd name="adj2" fmla="val 56952"/>
                  <a:gd name="adj3" fmla="val 2500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3EDB8EC-208D-21EB-0AC7-0E88D62CA4D6}"/>
              </a:ext>
            </a:extLst>
          </p:cNvPr>
          <p:cNvSpPr txBox="1"/>
          <p:nvPr/>
        </p:nvSpPr>
        <p:spPr>
          <a:xfrm>
            <a:off x="294714" y="4426687"/>
            <a:ext cx="2553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>
                <a:solidFill>
                  <a:schemeClr val="accent5"/>
                </a:solidFill>
              </a:rPr>
              <a:t>Nota: la carta de termino la expide el área y/o empresa donde se encuentran realizando la Residencia.</a:t>
            </a:r>
          </a:p>
        </p:txBody>
      </p:sp>
      <p:sp>
        <p:nvSpPr>
          <p:cNvPr id="14" name="Flecha: a la derecha con bandas 13">
            <a:extLst>
              <a:ext uri="{FF2B5EF4-FFF2-40B4-BE49-F238E27FC236}">
                <a16:creationId xmlns:a16="http://schemas.microsoft.com/office/drawing/2014/main" id="{282A63F6-BC6F-2A44-C90E-6DF87C5DB1C7}"/>
              </a:ext>
            </a:extLst>
          </p:cNvPr>
          <p:cNvSpPr/>
          <p:nvPr/>
        </p:nvSpPr>
        <p:spPr>
          <a:xfrm rot="16200000">
            <a:off x="5894765" y="3567275"/>
            <a:ext cx="438912" cy="452768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3556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C8BDEB4-493A-2E9E-C34C-B795C3591B63}"/>
              </a:ext>
            </a:extLst>
          </p:cNvPr>
          <p:cNvGrpSpPr/>
          <p:nvPr/>
        </p:nvGrpSpPr>
        <p:grpSpPr>
          <a:xfrm>
            <a:off x="498643" y="1278124"/>
            <a:ext cx="7859986" cy="4146947"/>
            <a:chOff x="498643" y="1278124"/>
            <a:chExt cx="7859986" cy="4146947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AC03E2B5-F48C-F919-BAB9-06E4B2998F20}"/>
                </a:ext>
              </a:extLst>
            </p:cNvPr>
            <p:cNvSpPr txBox="1"/>
            <p:nvPr/>
          </p:nvSpPr>
          <p:spPr>
            <a:xfrm>
              <a:off x="617897" y="1278124"/>
              <a:ext cx="389899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9.-FORMATO DE EVALUACIÓN</a:t>
              </a:r>
            </a:p>
            <a:p>
              <a:r>
                <a:rPr lang="es-MX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MX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 descargan de la página del TESI</a:t>
              </a:r>
            </a:p>
            <a:p>
              <a:r>
                <a:rPr lang="es-MX" sz="16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(https://tesi.org.mx/servicios_escolares.html)</a:t>
              </a: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BF6429F-CD79-FABA-5913-09B06C61A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68430" y="1278124"/>
              <a:ext cx="3390199" cy="4021983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0259F4A-58E0-F617-6D51-720BB01CBE04}"/>
                </a:ext>
              </a:extLst>
            </p:cNvPr>
            <p:cNvSpPr txBox="1"/>
            <p:nvPr/>
          </p:nvSpPr>
          <p:spPr>
            <a:xfrm>
              <a:off x="498643" y="2839748"/>
              <a:ext cx="4242816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E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Al finalizar el proyecto de Residencia Profesional el titular a cargo del residente en la empresa, organismo o dependencia deberá llenar el Formato de Evaluación de desempeño del residente, mismo que </a:t>
              </a:r>
              <a:r>
                <a:rPr lang="es-E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cada uno de ustedes deberán </a:t>
              </a:r>
              <a:r>
                <a:rPr lang="es-E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entregarán en el departamento de S</a:t>
              </a:r>
              <a:r>
                <a:rPr lang="es-E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ervicio social</a:t>
              </a:r>
              <a:r>
                <a:rPr lang="es-E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s-E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R</a:t>
              </a:r>
              <a:r>
                <a:rPr lang="es-E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esidencia</a:t>
              </a:r>
              <a:r>
                <a:rPr lang="es-E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para complemento de su expediente.</a:t>
              </a:r>
              <a:endParaRPr lang="es-MX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6" descr="Cuenta-Sistema">
            <a:extLst>
              <a:ext uri="{FF2B5EF4-FFF2-40B4-BE49-F238E27FC236}">
                <a16:creationId xmlns:a16="http://schemas.microsoft.com/office/drawing/2014/main" id="{7273464C-D83C-61DA-7B23-7BDAEDC3D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7" y="225954"/>
            <a:ext cx="1649128" cy="59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459089E-3069-7BC7-C76B-CE0D668D90B3}"/>
              </a:ext>
            </a:extLst>
          </p:cNvPr>
          <p:cNvSpPr/>
          <p:nvPr/>
        </p:nvSpPr>
        <p:spPr>
          <a:xfrm>
            <a:off x="2574409" y="128323"/>
            <a:ext cx="62792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 Profesional</a:t>
            </a:r>
          </a:p>
        </p:txBody>
      </p:sp>
      <p:pic>
        <p:nvPicPr>
          <p:cNvPr id="8" name="Picture 4" descr="TESI::Sistema::Gestión::Calidad">
            <a:extLst>
              <a:ext uri="{FF2B5EF4-FFF2-40B4-BE49-F238E27FC236}">
                <a16:creationId xmlns:a16="http://schemas.microsoft.com/office/drawing/2014/main" id="{2978D92E-467E-9431-21C4-1787CC0AD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0144" y="6261887"/>
            <a:ext cx="4479056" cy="53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38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F28E433-3585-4029-D43D-8A2CEE57EF27}"/>
              </a:ext>
            </a:extLst>
          </p:cNvPr>
          <p:cNvSpPr txBox="1"/>
          <p:nvPr/>
        </p:nvSpPr>
        <p:spPr>
          <a:xfrm>
            <a:off x="814562" y="2501488"/>
            <a:ext cx="35196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Residencia Profesional es una estrategia educativa de carácter curricular, que permite al estudiante universitario emprender un proyecto teórico-práctico, analítico, reflexivo, crítico y profesional; con el propósito de resolver un problema específico de la realidad social y productiva, para fortalecer y aplicar sus competencias profesionales.</a:t>
            </a:r>
          </a:p>
          <a:p>
            <a:pPr algn="l"/>
            <a:endParaRPr lang="es-MX" sz="1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400" b="0" i="1" dirty="0">
              <a:solidFill>
                <a:srgbClr val="212529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400" i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 R.P dura como mínimo 4  meses y máximo 6 </a:t>
            </a:r>
            <a:r>
              <a:rPr lang="es-ES" sz="1400" i="1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meses</a:t>
            </a:r>
            <a:r>
              <a:rPr lang="es-ES" sz="1400" i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cubriendo </a:t>
            </a:r>
            <a:r>
              <a:rPr lang="es-ES" sz="1400" i="1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es-ES" sz="1400" i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horas, 4 horas diarias de lunes a viernes.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E8425E2-07E0-57B4-D490-FC58814DA1E7}"/>
              </a:ext>
            </a:extLst>
          </p:cNvPr>
          <p:cNvSpPr/>
          <p:nvPr/>
        </p:nvSpPr>
        <p:spPr>
          <a:xfrm>
            <a:off x="1614289" y="1340638"/>
            <a:ext cx="543993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RESIDENCIA PROFESIONAL</a:t>
            </a:r>
            <a:endParaRPr lang="es-E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Picture 4" descr="TESI::Sistema::Gestión::Calidad">
            <a:extLst>
              <a:ext uri="{FF2B5EF4-FFF2-40B4-BE49-F238E27FC236}">
                <a16:creationId xmlns:a16="http://schemas.microsoft.com/office/drawing/2014/main" id="{FA517B01-A702-829C-8FC4-8C0525F7B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0144" y="6227065"/>
            <a:ext cx="4771664" cy="56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uenta-Sistema">
            <a:extLst>
              <a:ext uri="{FF2B5EF4-FFF2-40B4-BE49-F238E27FC236}">
                <a16:creationId xmlns:a16="http://schemas.microsoft.com/office/drawing/2014/main" id="{395C575F-E7C4-F342-7F28-0365F07BA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7" y="225954"/>
            <a:ext cx="1649128" cy="59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D275732-77DC-AB55-480C-277FEAE9A6F6}"/>
              </a:ext>
            </a:extLst>
          </p:cNvPr>
          <p:cNvSpPr/>
          <p:nvPr/>
        </p:nvSpPr>
        <p:spPr>
          <a:xfrm>
            <a:off x="2574409" y="128323"/>
            <a:ext cx="62792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 Profesional</a:t>
            </a:r>
          </a:p>
        </p:txBody>
      </p:sp>
      <p:pic>
        <p:nvPicPr>
          <p:cNvPr id="1026" name="Picture 2" descr="Residencias Profesionales">
            <a:extLst>
              <a:ext uri="{FF2B5EF4-FFF2-40B4-BE49-F238E27FC236}">
                <a16:creationId xmlns:a16="http://schemas.microsoft.com/office/drawing/2014/main" id="{59D4645D-5B51-6195-44A7-F567665B9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35" y="2775545"/>
            <a:ext cx="2352011" cy="236251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83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uenta-Sistema">
            <a:extLst>
              <a:ext uri="{FF2B5EF4-FFF2-40B4-BE49-F238E27FC236}">
                <a16:creationId xmlns:a16="http://schemas.microsoft.com/office/drawing/2014/main" id="{169499FC-A24B-C7E7-994B-085F05371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9" y="225955"/>
            <a:ext cx="1700037" cy="61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D3D6B54-9187-F2F0-F109-7B7611C4714C}"/>
              </a:ext>
            </a:extLst>
          </p:cNvPr>
          <p:cNvSpPr/>
          <p:nvPr/>
        </p:nvSpPr>
        <p:spPr>
          <a:xfrm>
            <a:off x="2574409" y="128323"/>
            <a:ext cx="62792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 Profesional</a:t>
            </a:r>
          </a:p>
        </p:txBody>
      </p:sp>
      <p:pic>
        <p:nvPicPr>
          <p:cNvPr id="8" name="Picture 4" descr="TESI::Sistema::Gestión::Calidad">
            <a:extLst>
              <a:ext uri="{FF2B5EF4-FFF2-40B4-BE49-F238E27FC236}">
                <a16:creationId xmlns:a16="http://schemas.microsoft.com/office/drawing/2014/main" id="{341830A8-BE2A-2E2A-E152-6B8DFD55B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0144" y="6260799"/>
            <a:ext cx="4488200" cy="53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35D3B20F-FD22-C073-15A6-EF16013EA623}"/>
              </a:ext>
            </a:extLst>
          </p:cNvPr>
          <p:cNvGrpSpPr/>
          <p:nvPr/>
        </p:nvGrpSpPr>
        <p:grpSpPr>
          <a:xfrm>
            <a:off x="488123" y="1201228"/>
            <a:ext cx="7284991" cy="4237651"/>
            <a:chOff x="488123" y="1201228"/>
            <a:chExt cx="7284991" cy="423765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3B52A10-F4A0-8BE3-EC8D-13E263AF3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1419120"/>
              <a:ext cx="3201114" cy="4019759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E7B79096-320D-6132-2ECB-CADDCF862FB3}"/>
                </a:ext>
              </a:extLst>
            </p:cNvPr>
            <p:cNvSpPr/>
            <p:nvPr/>
          </p:nvSpPr>
          <p:spPr>
            <a:xfrm>
              <a:off x="488123" y="1201228"/>
              <a:ext cx="3566160" cy="3108843"/>
            </a:xfrm>
            <a:prstGeom prst="ellipse">
              <a:avLst/>
            </a:prstGeom>
            <a:solidFill>
              <a:srgbClr val="94CDF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i="0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10.-CHECK LIST DE RESIDENCIA PROFESIONAL</a:t>
              </a:r>
            </a:p>
            <a:p>
              <a:pPr algn="ctr"/>
              <a:endParaRPr lang="es-ES" sz="1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s-ES" sz="1400" dirty="0">
                  <a:solidFill>
                    <a:srgbClr val="2125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Deberán de realizar el llenado únicamente del apartado de DATOS DEL RESIDENTE</a:t>
              </a:r>
            </a:p>
          </p:txBody>
        </p:sp>
        <p:sp>
          <p:nvSpPr>
            <p:cNvPr id="13" name="Flecha: a la derecha con bandas 12">
              <a:extLst>
                <a:ext uri="{FF2B5EF4-FFF2-40B4-BE49-F238E27FC236}">
                  <a16:creationId xmlns:a16="http://schemas.microsoft.com/office/drawing/2014/main" id="{543A5324-92C6-B17A-F0A8-27D49C73261E}"/>
                </a:ext>
              </a:extLst>
            </p:cNvPr>
            <p:cNvSpPr/>
            <p:nvPr/>
          </p:nvSpPr>
          <p:spPr>
            <a:xfrm>
              <a:off x="2927365" y="4649160"/>
              <a:ext cx="1243584" cy="482831"/>
            </a:xfrm>
            <a:prstGeom prst="striped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E3BCC866-91AB-3715-A663-7645A1792E53}"/>
              </a:ext>
            </a:extLst>
          </p:cNvPr>
          <p:cNvSpPr txBox="1"/>
          <p:nvPr/>
        </p:nvSpPr>
        <p:spPr>
          <a:xfrm>
            <a:off x="375911" y="4403136"/>
            <a:ext cx="2449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u="sng" dirty="0">
                <a:solidFill>
                  <a:schemeClr val="accent5"/>
                </a:solidFill>
              </a:rPr>
              <a:t>NOTA: DEBERÁN ENTREGARLO JUNTO CON LA CARTA DE TERMINO Y EL FORMATO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194137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1CA5B09-3772-9E9D-ECDB-6AFF55D95FAF}"/>
              </a:ext>
            </a:extLst>
          </p:cNvPr>
          <p:cNvSpPr txBox="1"/>
          <p:nvPr/>
        </p:nvSpPr>
        <p:spPr>
          <a:xfrm>
            <a:off x="4113493" y="1892286"/>
            <a:ext cx="3201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0" dirty="0">
                <a:solidFill>
                  <a:srgbClr val="7030A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10.-CHECK LIST DE RESIDENCIA PROFESIONAL</a:t>
            </a:r>
          </a:p>
          <a:p>
            <a:r>
              <a:rPr lang="es-ES" sz="14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Deberán de realizar el llenado únicamente del apartado de DATOS DEL RESIDENTE y entregarlo junto con las copias de las líneas de captura y baucher de la reinscripción y cuota del pago del semestre actual(con el sello de Control escolar,)</a:t>
            </a:r>
          </a:p>
          <a:p>
            <a:endParaRPr lang="es-ES" sz="1400" b="1" i="0" dirty="0">
              <a:solidFill>
                <a:schemeClr val="accent5">
                  <a:lumMod val="50000"/>
                </a:schemeClr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400" dirty="0">
              <a:solidFill>
                <a:srgbClr val="212529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400" b="1" dirty="0">
                <a:solidFill>
                  <a:srgbClr val="7030A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11.- PORTADA DEL PROYECTO</a:t>
            </a:r>
            <a:r>
              <a:rPr lang="es-ES" sz="14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(formato se los proporciona jefe(a) de división y/o asesor (a) interno.</a:t>
            </a:r>
          </a:p>
          <a:p>
            <a:endParaRPr lang="es-ES" sz="1400" dirty="0">
              <a:solidFill>
                <a:srgbClr val="212529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400" dirty="0">
              <a:solidFill>
                <a:srgbClr val="212529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Cuenta-Sistema">
            <a:extLst>
              <a:ext uri="{FF2B5EF4-FFF2-40B4-BE49-F238E27FC236}">
                <a16:creationId xmlns:a16="http://schemas.microsoft.com/office/drawing/2014/main" id="{169499FC-A24B-C7E7-994B-085F05371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9" y="225955"/>
            <a:ext cx="1700037" cy="61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D3D6B54-9187-F2F0-F109-7B7611C4714C}"/>
              </a:ext>
            </a:extLst>
          </p:cNvPr>
          <p:cNvSpPr/>
          <p:nvPr/>
        </p:nvSpPr>
        <p:spPr>
          <a:xfrm>
            <a:off x="2574409" y="128323"/>
            <a:ext cx="62792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 Profesional</a:t>
            </a:r>
          </a:p>
        </p:txBody>
      </p:sp>
      <p:pic>
        <p:nvPicPr>
          <p:cNvPr id="8" name="Picture 4" descr="TESI::Sistema::Gestión::Calidad">
            <a:extLst>
              <a:ext uri="{FF2B5EF4-FFF2-40B4-BE49-F238E27FC236}">
                <a16:creationId xmlns:a16="http://schemas.microsoft.com/office/drawing/2014/main" id="{341830A8-BE2A-2E2A-E152-6B8DFD55B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0144" y="6260799"/>
            <a:ext cx="4488200" cy="53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F4E7D931-001D-70E8-043B-E678CBD8F110}"/>
              </a:ext>
            </a:extLst>
          </p:cNvPr>
          <p:cNvSpPr/>
          <p:nvPr/>
        </p:nvSpPr>
        <p:spPr>
          <a:xfrm>
            <a:off x="107560" y="1837944"/>
            <a:ext cx="3582944" cy="31821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i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asesores(as) y jefe(a) de carrera autorizan que el proyecto sea correcto</a:t>
            </a:r>
          </a:p>
          <a:p>
            <a:pPr algn="ctr"/>
            <a:r>
              <a:rPr lang="es-E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YA ES CORRECTO</a:t>
            </a:r>
          </a:p>
          <a:p>
            <a:pPr algn="ctr"/>
            <a:r>
              <a:rPr lang="es-ES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Posteriormente </a:t>
            </a:r>
            <a:r>
              <a:rPr lang="es-E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S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eberán subirlo al enlace del ONEDRIVE, que les compartirá  </a:t>
            </a:r>
            <a:r>
              <a:rPr lang="es-E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jefatura de división correspondiente, y la caratula impresa</a:t>
            </a:r>
          </a:p>
        </p:txBody>
      </p:sp>
    </p:spTree>
    <p:extLst>
      <p:ext uri="{BB962C8B-B14F-4D97-AF65-F5344CB8AC3E}">
        <p14:creationId xmlns:p14="http://schemas.microsoft.com/office/powerpoint/2010/main" val="2452300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uenta-Sistema">
            <a:extLst>
              <a:ext uri="{FF2B5EF4-FFF2-40B4-BE49-F238E27FC236}">
                <a16:creationId xmlns:a16="http://schemas.microsoft.com/office/drawing/2014/main" id="{97EE1078-4F8A-CC29-A5FB-1710D722F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9" y="225955"/>
            <a:ext cx="1700037" cy="61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FC7A092-0041-B7B2-B957-301BD896A7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32" b="5467"/>
          <a:stretch/>
        </p:blipFill>
        <p:spPr>
          <a:xfrm>
            <a:off x="5127498" y="2083837"/>
            <a:ext cx="2526029" cy="303123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24C110F-7C5C-BEC9-2244-AD1118EA48A3}"/>
              </a:ext>
            </a:extLst>
          </p:cNvPr>
          <p:cNvSpPr/>
          <p:nvPr/>
        </p:nvSpPr>
        <p:spPr>
          <a:xfrm>
            <a:off x="2574409" y="128323"/>
            <a:ext cx="62792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 Profesional</a:t>
            </a:r>
          </a:p>
        </p:txBody>
      </p:sp>
      <p:pic>
        <p:nvPicPr>
          <p:cNvPr id="9" name="Picture 4" descr="TESI::Sistema::Gestión::Calidad">
            <a:extLst>
              <a:ext uri="{FF2B5EF4-FFF2-40B4-BE49-F238E27FC236}">
                <a16:creationId xmlns:a16="http://schemas.microsoft.com/office/drawing/2014/main" id="{B6179375-7940-DCC4-CB1B-80C31292C9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0144" y="6261887"/>
            <a:ext cx="4479056" cy="53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0CB46BE-61C4-8049-C200-9C87C75A53DF}"/>
              </a:ext>
            </a:extLst>
          </p:cNvPr>
          <p:cNvSpPr txBox="1"/>
          <p:nvPr/>
        </p:nvSpPr>
        <p:spPr>
          <a:xfrm>
            <a:off x="831273" y="1446150"/>
            <a:ext cx="419792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proyecto final lo enviarán vía electrónico en OneDrive de manera digital con las especificaciones y formato en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 el  enlace que les proporcionará cada uno de los  (las) jefes (as) de división. </a:t>
            </a:r>
          </a:p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finalizar el proceso realizan la entrega de la portada debidamente firmada y sellada en original y copia en el departamento de Servicio social y Residencia profesional. </a:t>
            </a:r>
          </a:p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expide LA CARTA DE TERMINO DE RESIDENCIA PROFESIONAL  para los estudiantes que entregan en tiempo y forma en las </a:t>
            </a:r>
            <a:r>
              <a:rPr lang="es-E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FECHAS AUTORIZADAS           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 hábiles).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9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uenta-Sistema">
            <a:extLst>
              <a:ext uri="{FF2B5EF4-FFF2-40B4-BE49-F238E27FC236}">
                <a16:creationId xmlns:a16="http://schemas.microsoft.com/office/drawing/2014/main" id="{CA2AF00E-35A5-FCC5-8E86-5C395B1CE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5" y="225954"/>
            <a:ext cx="1785791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57F7CF4-CF7A-C6A9-6D4B-0A00CF08CED0}"/>
              </a:ext>
            </a:extLst>
          </p:cNvPr>
          <p:cNvSpPr/>
          <p:nvPr/>
        </p:nvSpPr>
        <p:spPr>
          <a:xfrm>
            <a:off x="2574409" y="128323"/>
            <a:ext cx="62792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 Profesional</a:t>
            </a:r>
          </a:p>
        </p:txBody>
      </p:sp>
      <p:pic>
        <p:nvPicPr>
          <p:cNvPr id="12" name="Picture 4" descr="TESI::Sistema::Gestión::Calidad">
            <a:extLst>
              <a:ext uri="{FF2B5EF4-FFF2-40B4-BE49-F238E27FC236}">
                <a16:creationId xmlns:a16="http://schemas.microsoft.com/office/drawing/2014/main" id="{1766FC78-EDF6-949A-E335-C5951EE30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0144" y="6261887"/>
            <a:ext cx="4479056" cy="53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868DE3A3-01F0-B4AF-02BA-E294500BAD83}"/>
              </a:ext>
            </a:extLst>
          </p:cNvPr>
          <p:cNvGrpSpPr/>
          <p:nvPr/>
        </p:nvGrpSpPr>
        <p:grpSpPr>
          <a:xfrm>
            <a:off x="308002" y="1098439"/>
            <a:ext cx="6759008" cy="5300883"/>
            <a:chOff x="308002" y="1098439"/>
            <a:chExt cx="6759008" cy="5300883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C12D66BC-463E-C833-F4DF-A0E57C5F5DBB}"/>
                </a:ext>
              </a:extLst>
            </p:cNvPr>
            <p:cNvSpPr txBox="1"/>
            <p:nvPr/>
          </p:nvSpPr>
          <p:spPr>
            <a:xfrm>
              <a:off x="2885524" y="1098439"/>
              <a:ext cx="31709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>
                  <a:solidFill>
                    <a:srgbClr val="7030A0"/>
                  </a:solidFill>
                </a:rPr>
                <a:t>13.-</a:t>
              </a:r>
              <a:r>
                <a:rPr lang="es-MX" sz="1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CARTA DE TERMINO DE RESIDENCIA PROFESIONAL</a:t>
              </a:r>
            </a:p>
          </p:txBody>
        </p: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508168F4-0138-0CD7-1B82-0FE6F078CDC5}"/>
                </a:ext>
              </a:extLst>
            </p:cNvPr>
            <p:cNvGrpSpPr/>
            <p:nvPr/>
          </p:nvGrpSpPr>
          <p:grpSpPr>
            <a:xfrm>
              <a:off x="4041648" y="1984248"/>
              <a:ext cx="3025362" cy="3900572"/>
              <a:chOff x="2497073" y="1009436"/>
              <a:chExt cx="4626031" cy="5629108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D8DEFC75-C56A-E2D3-9445-31A02FF1D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7073" y="1009436"/>
                <a:ext cx="4626031" cy="5629108"/>
              </a:xfrm>
              <a:prstGeom prst="rect">
                <a:avLst/>
              </a:prstGeom>
            </p:spPr>
          </p:pic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E992C7A4-D9AD-3E15-E271-0B3048B45D9B}"/>
                  </a:ext>
                </a:extLst>
              </p:cNvPr>
              <p:cNvSpPr/>
              <p:nvPr/>
            </p:nvSpPr>
            <p:spPr>
              <a:xfrm>
                <a:off x="4379976" y="3136392"/>
                <a:ext cx="1197864" cy="914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D8ECEB1E-857E-74C4-0781-A9314D107960}"/>
                  </a:ext>
                </a:extLst>
              </p:cNvPr>
              <p:cNvSpPr/>
              <p:nvPr/>
            </p:nvSpPr>
            <p:spPr>
              <a:xfrm>
                <a:off x="4379976" y="3383280"/>
                <a:ext cx="679704" cy="914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8579A86B-03C1-998E-44BB-4FCE114D7A16}"/>
                  </a:ext>
                </a:extLst>
              </p:cNvPr>
              <p:cNvSpPr/>
              <p:nvPr/>
            </p:nvSpPr>
            <p:spPr>
              <a:xfrm>
                <a:off x="4379976" y="3547872"/>
                <a:ext cx="1917192" cy="25783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88331F8-D813-B37D-7F2A-EE3A67DCDEAF}"/>
                </a:ext>
              </a:extLst>
            </p:cNvPr>
            <p:cNvSpPr txBox="1"/>
            <p:nvPr/>
          </p:nvSpPr>
          <p:spPr>
            <a:xfrm>
              <a:off x="308002" y="2152005"/>
              <a:ext cx="3170904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 realiza la gestión y entrega de la carta de termino de Residencia Profesional en un plazo no mayor a </a:t>
              </a:r>
              <a:r>
                <a:rPr lang="es-MX" b="1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 días hábiles.</a:t>
              </a:r>
            </a:p>
            <a:p>
              <a:endParaRPr lang="es-MX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s-E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ES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s-ES" sz="18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ontados a partir de la fecha en que el expediente del Residente se encuentre debidamente integrado y una vez que realicen entrega del </a:t>
              </a:r>
              <a:r>
                <a:rPr lang="es-ES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proyecto final en el enlace de ONEDRIVE</a:t>
              </a:r>
              <a:r>
                <a:rPr lang="es-ES" sz="18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portada y check list.</a:t>
              </a:r>
              <a:endParaRPr lang="es-MX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Flecha: a la derecha con bandas 2">
              <a:extLst>
                <a:ext uri="{FF2B5EF4-FFF2-40B4-BE49-F238E27FC236}">
                  <a16:creationId xmlns:a16="http://schemas.microsoft.com/office/drawing/2014/main" id="{8614F597-4AFC-1BAB-9528-0D55C46D4A49}"/>
                </a:ext>
              </a:extLst>
            </p:cNvPr>
            <p:cNvSpPr/>
            <p:nvPr/>
          </p:nvSpPr>
          <p:spPr>
            <a:xfrm>
              <a:off x="3218389" y="2714887"/>
              <a:ext cx="740490" cy="429768"/>
            </a:xfrm>
            <a:prstGeom prst="striped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4145098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uenta-Sistema">
            <a:extLst>
              <a:ext uri="{FF2B5EF4-FFF2-40B4-BE49-F238E27FC236}">
                <a16:creationId xmlns:a16="http://schemas.microsoft.com/office/drawing/2014/main" id="{CC62DBB3-9B9F-6F75-15F5-5BEC48A22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7" y="225954"/>
            <a:ext cx="1649128" cy="59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2F126C2-2663-64A3-F6BA-B6E643592B13}"/>
              </a:ext>
            </a:extLst>
          </p:cNvPr>
          <p:cNvSpPr/>
          <p:nvPr/>
        </p:nvSpPr>
        <p:spPr>
          <a:xfrm>
            <a:off x="2574409" y="128323"/>
            <a:ext cx="62792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 Profesional</a:t>
            </a:r>
          </a:p>
        </p:txBody>
      </p:sp>
      <p:pic>
        <p:nvPicPr>
          <p:cNvPr id="9" name="Picture 4" descr="TESI::Sistema::Gestión::Calidad">
            <a:extLst>
              <a:ext uri="{FF2B5EF4-FFF2-40B4-BE49-F238E27FC236}">
                <a16:creationId xmlns:a16="http://schemas.microsoft.com/office/drawing/2014/main" id="{EA938FB8-B9FC-8339-4558-D3F07D3D4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0144" y="6261887"/>
            <a:ext cx="4479056" cy="53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82C8509F-25A6-3153-640F-FB64FB215A27}"/>
              </a:ext>
            </a:extLst>
          </p:cNvPr>
          <p:cNvGrpSpPr/>
          <p:nvPr/>
        </p:nvGrpSpPr>
        <p:grpSpPr>
          <a:xfrm>
            <a:off x="1490472" y="1479867"/>
            <a:ext cx="5532120" cy="4299141"/>
            <a:chOff x="1490472" y="1479867"/>
            <a:chExt cx="5532120" cy="4299141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0CEA5F7A-3D0A-ADB2-B940-36F2344E6588}"/>
                </a:ext>
              </a:extLst>
            </p:cNvPr>
            <p:cNvSpPr/>
            <p:nvPr/>
          </p:nvSpPr>
          <p:spPr>
            <a:xfrm>
              <a:off x="2290507" y="1479867"/>
              <a:ext cx="4334392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NOTA IMPORTANTE…</a:t>
              </a:r>
            </a:p>
          </p:txBody>
        </p:sp>
        <p:sp>
          <p:nvSpPr>
            <p:cNvPr id="4" name="Diagrama de flujo: multidocumento 3">
              <a:extLst>
                <a:ext uri="{FF2B5EF4-FFF2-40B4-BE49-F238E27FC236}">
                  <a16:creationId xmlns:a16="http://schemas.microsoft.com/office/drawing/2014/main" id="{3E4369BC-B972-C833-E353-9092AA3753B0}"/>
                </a:ext>
              </a:extLst>
            </p:cNvPr>
            <p:cNvSpPr/>
            <p:nvPr/>
          </p:nvSpPr>
          <p:spPr>
            <a:xfrm>
              <a:off x="1490472" y="2516744"/>
              <a:ext cx="5532120" cy="3262264"/>
            </a:xfrm>
            <a:prstGeom prst="flowChartMultidocumen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ES" sz="1400" b="1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ESTUDIANTES QUE </a:t>
              </a:r>
              <a:r>
                <a:rPr lang="es-ES" sz="1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 SEGUIMIENTO REQUIERA SER AUTORIZADO</a:t>
              </a:r>
              <a:r>
                <a:rPr lang="es-ES" sz="1400" b="1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POR EL  COMITÉ, DEBERÁN ESPERAR EL OFICIO DE CÓMITE Y UNA VES QUE LO RECIBAN DEBERÁN REALIZAR ENSEGUIDA EL PROCESO DE INSCRIPCIÓN Y ENTREGA DE DOCUMENTOS EN EL DEPARTAMENTO DE SERVICIO SOCIAL Y RESIDENCIA.</a:t>
              </a:r>
              <a:endParaRPr lang="es-ES" sz="1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737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AC0BA41D-85A6-18C0-3C0F-7F09152DE203}"/>
              </a:ext>
            </a:extLst>
          </p:cNvPr>
          <p:cNvSpPr/>
          <p:nvPr/>
        </p:nvSpPr>
        <p:spPr>
          <a:xfrm>
            <a:off x="1084811" y="2077466"/>
            <a:ext cx="3251601" cy="287553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RightUp"/>
            <a:lightRig rig="threePt" dir="t"/>
          </a:scene3d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000" b="1" kern="1200" cap="none" spc="0" dirty="0">
                <a:ln/>
                <a:solidFill>
                  <a:srgbClr val="7030A0"/>
                </a:solidFill>
                <a:effectLst/>
                <a:latin typeface="+mj-lt"/>
                <a:ea typeface="+mj-ea"/>
                <a:cs typeface="+mj-cs"/>
              </a:rPr>
              <a:t>¡GRACIAS! POR TU ATENCIÓN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endParaRPr lang="en-US" sz="5000" b="1" kern="1200" cap="none" spc="0" dirty="0">
              <a:ln/>
              <a:solidFill>
                <a:srgbClr val="7030A0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 descr="C:\Users\pc\Desktop\tesi.png">
            <a:extLst>
              <a:ext uri="{FF2B5EF4-FFF2-40B4-BE49-F238E27FC236}">
                <a16:creationId xmlns:a16="http://schemas.microsoft.com/office/drawing/2014/main" id="{81A42206-6134-5144-945F-5BB27C24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800" y="1038608"/>
            <a:ext cx="2460460" cy="380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F6BD973-14CB-C544-C87E-3E1655B41339}"/>
              </a:ext>
            </a:extLst>
          </p:cNvPr>
          <p:cNvSpPr/>
          <p:nvPr/>
        </p:nvSpPr>
        <p:spPr>
          <a:xfrm>
            <a:off x="1203364" y="5065989"/>
            <a:ext cx="5752152" cy="110799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ING. CAROLINA ANABEL AYALA HERNÁNDEZ</a:t>
            </a:r>
          </a:p>
          <a:p>
            <a:pPr algn="ctr"/>
            <a:r>
              <a:rPr lang="es-E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JEFA DEL DEPTO DE SERVICIO SOCIAL</a:t>
            </a:r>
          </a:p>
          <a:p>
            <a:pPr algn="ctr"/>
            <a:r>
              <a:rPr lang="es-ES" sz="2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 RESIDENCIAS PROFESIONALES</a:t>
            </a:r>
          </a:p>
        </p:txBody>
      </p:sp>
      <p:pic>
        <p:nvPicPr>
          <p:cNvPr id="5" name="Picture 6" descr="Cuenta-Sistema">
            <a:extLst>
              <a:ext uri="{FF2B5EF4-FFF2-40B4-BE49-F238E27FC236}">
                <a16:creationId xmlns:a16="http://schemas.microsoft.com/office/drawing/2014/main" id="{3A440D4C-9DF9-F301-56BF-56D3616FB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6" y="225954"/>
            <a:ext cx="1896000" cy="68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E81CA39-8BBB-1224-3F87-5235256B59E4}"/>
              </a:ext>
            </a:extLst>
          </p:cNvPr>
          <p:cNvSpPr/>
          <p:nvPr/>
        </p:nvSpPr>
        <p:spPr>
          <a:xfrm>
            <a:off x="2574409" y="128323"/>
            <a:ext cx="62792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 Profesional</a:t>
            </a:r>
          </a:p>
        </p:txBody>
      </p:sp>
      <p:pic>
        <p:nvPicPr>
          <p:cNvPr id="19" name="Picture 4" descr="TESI::Sistema::Gestión::Calidad">
            <a:extLst>
              <a:ext uri="{FF2B5EF4-FFF2-40B4-BE49-F238E27FC236}">
                <a16:creationId xmlns:a16="http://schemas.microsoft.com/office/drawing/2014/main" id="{5796C570-1A94-890E-83B2-B710135BA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0144" y="6261887"/>
            <a:ext cx="4479056" cy="53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4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A488B4-887B-2B82-2E08-8EB904FE7A96}"/>
              </a:ext>
            </a:extLst>
          </p:cNvPr>
          <p:cNvSpPr txBox="1"/>
          <p:nvPr/>
        </p:nvSpPr>
        <p:spPr>
          <a:xfrm>
            <a:off x="1272993" y="5298280"/>
            <a:ext cx="3502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Reglamento del Tecnológico de Estudios Superiores de Ixtapaluca.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E30600-0499-98E6-6639-04520AB1C8D0}"/>
              </a:ext>
            </a:extLst>
          </p:cNvPr>
          <p:cNvSpPr txBox="1"/>
          <p:nvPr/>
        </p:nvSpPr>
        <p:spPr>
          <a:xfrm>
            <a:off x="1272993" y="4119230"/>
            <a:ext cx="3502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Tecnológico Nacional de México; Lineamiento para la operación y cumplimiento de la Residencia Profesional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DF63CE-EFD8-CB8F-6E60-BB97400A908F}"/>
              </a:ext>
            </a:extLst>
          </p:cNvPr>
          <p:cNvSpPr txBox="1"/>
          <p:nvPr/>
        </p:nvSpPr>
        <p:spPr>
          <a:xfrm>
            <a:off x="1272993" y="1688990"/>
            <a:ext cx="645022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 valor curricular para su historial académico y equivale a 10 créditos académicos.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 un requisito obligatorio que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deberá tener él (la) estudiante para cumplir el 100% de los créditos del total de la carrera</a:t>
            </a:r>
            <a:r>
              <a:rPr lang="es-ES" sz="1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400" dirty="0">
              <a:solidFill>
                <a:srgbClr val="212529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16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Viene estipulado en las Normas y Procedimientos para  el Registro, Seguimiento y Conclusión de la R.P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77941D2-DA0C-C915-A4AF-8CB94A2FA553}"/>
              </a:ext>
            </a:extLst>
          </p:cNvPr>
          <p:cNvSpPr/>
          <p:nvPr/>
        </p:nvSpPr>
        <p:spPr>
          <a:xfrm>
            <a:off x="1272993" y="1239604"/>
            <a:ext cx="56705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¿Por qué tengo que realizar Residencia Profesional</a:t>
            </a:r>
          </a:p>
        </p:txBody>
      </p:sp>
      <p:pic>
        <p:nvPicPr>
          <p:cNvPr id="8" name="Picture 6" descr="Cuenta-Sistema">
            <a:extLst>
              <a:ext uri="{FF2B5EF4-FFF2-40B4-BE49-F238E27FC236}">
                <a16:creationId xmlns:a16="http://schemas.microsoft.com/office/drawing/2014/main" id="{3B8C62D6-8D86-D367-D42B-C4FE91962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7" y="225954"/>
            <a:ext cx="1896000" cy="68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7E369BD-7646-5384-253B-4232ED4F7AB7}"/>
              </a:ext>
            </a:extLst>
          </p:cNvPr>
          <p:cNvSpPr/>
          <p:nvPr/>
        </p:nvSpPr>
        <p:spPr>
          <a:xfrm>
            <a:off x="2574409" y="128323"/>
            <a:ext cx="62792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 Profesional</a:t>
            </a:r>
          </a:p>
        </p:txBody>
      </p:sp>
      <p:pic>
        <p:nvPicPr>
          <p:cNvPr id="11" name="Picture 4" descr="TESI::Sistema::Gestión::Calidad">
            <a:extLst>
              <a:ext uri="{FF2B5EF4-FFF2-40B4-BE49-F238E27FC236}">
                <a16:creationId xmlns:a16="http://schemas.microsoft.com/office/drawing/2014/main" id="{BF3056DC-54AC-BABF-8D48-5466625E0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0144" y="6261887"/>
            <a:ext cx="4479056" cy="53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54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8F7E2C19-4DE8-B39A-7BDF-6E5CABC8842F}"/>
              </a:ext>
            </a:extLst>
          </p:cNvPr>
          <p:cNvGrpSpPr/>
          <p:nvPr/>
        </p:nvGrpSpPr>
        <p:grpSpPr>
          <a:xfrm>
            <a:off x="736092" y="1267384"/>
            <a:ext cx="6828783" cy="4709831"/>
            <a:chOff x="736092" y="1267384"/>
            <a:chExt cx="6828783" cy="4709831"/>
          </a:xfrm>
        </p:grpSpPr>
        <p:sp>
          <p:nvSpPr>
            <p:cNvPr id="3" name="2 Título">
              <a:extLst>
                <a:ext uri="{FF2B5EF4-FFF2-40B4-BE49-F238E27FC236}">
                  <a16:creationId xmlns:a16="http://schemas.microsoft.com/office/drawing/2014/main" id="{B2A3260E-D449-6FAD-BF54-D1825BE3C7FC}"/>
                </a:ext>
              </a:extLst>
            </p:cNvPr>
            <p:cNvSpPr txBox="1">
              <a:spLocks/>
            </p:cNvSpPr>
            <p:nvPr/>
          </p:nvSpPr>
          <p:spPr>
            <a:xfrm>
              <a:off x="736092" y="1267384"/>
              <a:ext cx="6652260" cy="86409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MX" sz="1800" b="1" dirty="0">
                  <a:solidFill>
                    <a:srgbClr val="7030A0"/>
                  </a:solidFill>
                  <a:latin typeface="HelveticaNeueLT Std" panose="020B0604020202020204" pitchFamily="34" charset="0"/>
                </a:rPr>
                <a:t>¿Dónde se puede realizar la Residencia Profesional?</a:t>
              </a:r>
            </a:p>
          </p:txBody>
        </p: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96D1F42E-824A-A400-E28D-41C7E66075EA}"/>
                </a:ext>
              </a:extLst>
            </p:cNvPr>
            <p:cNvGrpSpPr/>
            <p:nvPr/>
          </p:nvGrpSpPr>
          <p:grpSpPr>
            <a:xfrm>
              <a:off x="923775" y="1681787"/>
              <a:ext cx="6641100" cy="4295428"/>
              <a:chOff x="923775" y="1681787"/>
              <a:chExt cx="6641100" cy="4295428"/>
            </a:xfrm>
          </p:grpSpPr>
          <p:pic>
            <p:nvPicPr>
              <p:cNvPr id="4" name="Picture 2" descr="sitio-interes4-edomexgob">
                <a:extLst>
                  <a:ext uri="{FF2B5EF4-FFF2-40B4-BE49-F238E27FC236}">
                    <a16:creationId xmlns:a16="http://schemas.microsoft.com/office/drawing/2014/main" id="{F6E8691C-EFA2-7661-85FC-3D82420E81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3292" y="1681787"/>
                <a:ext cx="1984460" cy="8730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E6CC"/>
                      </a:outerShdw>
                    </a:effectLst>
                  </a14:hiddenEffects>
                </a:ext>
              </a:extLst>
            </p:spPr>
          </p:pic>
          <p:pic>
            <p:nvPicPr>
              <p:cNvPr id="5" name="Picture 3" descr="GOBMX">
                <a:extLst>
                  <a:ext uri="{FF2B5EF4-FFF2-40B4-BE49-F238E27FC236}">
                    <a16:creationId xmlns:a16="http://schemas.microsoft.com/office/drawing/2014/main" id="{9BE9F7D1-790C-4655-BE3E-81C4066BA9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93" r="5196"/>
              <a:stretch>
                <a:fillRect/>
              </a:stretch>
            </p:blipFill>
            <p:spPr bwMode="auto">
              <a:xfrm>
                <a:off x="3980922" y="1878896"/>
                <a:ext cx="1681787" cy="756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E6CC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5" descr="M1SP">
                <a:extLst>
                  <a:ext uri="{FF2B5EF4-FFF2-40B4-BE49-F238E27FC236}">
                    <a16:creationId xmlns:a16="http://schemas.microsoft.com/office/drawing/2014/main" id="{6B252765-9440-4F3A-78FB-83136CAD09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5000" y="1737579"/>
                <a:ext cx="720601" cy="730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E6CC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1 Rectángulo">
                <a:extLst>
                  <a:ext uri="{FF2B5EF4-FFF2-40B4-BE49-F238E27FC236}">
                    <a16:creationId xmlns:a16="http://schemas.microsoft.com/office/drawing/2014/main" id="{16DB6F53-AA17-8689-BBC9-2F954ADD6A31}"/>
                  </a:ext>
                </a:extLst>
              </p:cNvPr>
              <p:cNvSpPr/>
              <p:nvPr/>
            </p:nvSpPr>
            <p:spPr>
              <a:xfrm>
                <a:off x="923775" y="4222889"/>
                <a:ext cx="4501899" cy="1754326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es-MX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NOTA: </a:t>
                </a:r>
                <a:r>
                  <a:rPr lang="es-MX" b="1" i="1" u="sng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 realizar la Residencia Profesional en el Sector Privado </a:t>
                </a:r>
                <a:r>
                  <a:rPr lang="es-MX" b="1" i="1" u="sng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ó</a:t>
                </a:r>
                <a:r>
                  <a:rPr lang="es-MX" b="1" i="1" u="sng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 Dependencias del Gobierno Federal, es necesario que exista la vinculación entre el TESI y la empresa o dependencia, mediante la firma de un CONVENIO.</a:t>
                </a:r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1E91198F-76D5-2F16-99A4-23003AC6E764}"/>
                  </a:ext>
                </a:extLst>
              </p:cNvPr>
              <p:cNvSpPr/>
              <p:nvPr/>
            </p:nvSpPr>
            <p:spPr>
              <a:xfrm>
                <a:off x="1942324" y="2566441"/>
                <a:ext cx="1499128" cy="101566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3000" b="1" cap="none" spc="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Sector</a:t>
                </a:r>
              </a:p>
              <a:p>
                <a:pPr algn="ctr"/>
                <a:r>
                  <a:rPr lang="es-ES" sz="3000" b="1" cap="none" spc="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publico</a:t>
                </a:r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AD35F056-0906-3D80-DAD1-1AC755A37849}"/>
                  </a:ext>
                </a:extLst>
              </p:cNvPr>
              <p:cNvSpPr/>
              <p:nvPr/>
            </p:nvSpPr>
            <p:spPr>
              <a:xfrm>
                <a:off x="6097807" y="2466318"/>
                <a:ext cx="1467068" cy="101566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30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Sector </a:t>
                </a:r>
              </a:p>
              <a:p>
                <a:pPr algn="ctr"/>
                <a:r>
                  <a:rPr lang="es-ES" sz="30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privado</a:t>
                </a:r>
                <a:endParaRPr lang="es-ES" sz="3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Conector recto de flecha 10">
                <a:extLst>
                  <a:ext uri="{FF2B5EF4-FFF2-40B4-BE49-F238E27FC236}">
                    <a16:creationId xmlns:a16="http://schemas.microsoft.com/office/drawing/2014/main" id="{D909EEDA-F236-FC4B-EA86-4EDFB0C2182E}"/>
                  </a:ext>
                </a:extLst>
              </p:cNvPr>
              <p:cNvCxnSpPr/>
              <p:nvPr/>
            </p:nvCxnSpPr>
            <p:spPr>
              <a:xfrm>
                <a:off x="4161553" y="3074272"/>
                <a:ext cx="1216152" cy="14604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Picture 6" descr="Cuenta-Sistema">
            <a:extLst>
              <a:ext uri="{FF2B5EF4-FFF2-40B4-BE49-F238E27FC236}">
                <a16:creationId xmlns:a16="http://schemas.microsoft.com/office/drawing/2014/main" id="{BA80BC97-AB80-85BD-9190-C87400486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7" y="225954"/>
            <a:ext cx="1896000" cy="68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C6DA3F24-1196-FFBD-7FE6-2E1C0551104E}"/>
              </a:ext>
            </a:extLst>
          </p:cNvPr>
          <p:cNvSpPr/>
          <p:nvPr/>
        </p:nvSpPr>
        <p:spPr>
          <a:xfrm>
            <a:off x="2574409" y="128323"/>
            <a:ext cx="62792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 Profesional</a:t>
            </a:r>
          </a:p>
        </p:txBody>
      </p:sp>
      <p:pic>
        <p:nvPicPr>
          <p:cNvPr id="14" name="Picture 4" descr="TESI::Sistema::Gestión::Calidad">
            <a:extLst>
              <a:ext uri="{FF2B5EF4-FFF2-40B4-BE49-F238E27FC236}">
                <a16:creationId xmlns:a16="http://schemas.microsoft.com/office/drawing/2014/main" id="{D1D0EA80-7791-C87C-06E4-0FD4528C9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0144" y="6261887"/>
            <a:ext cx="4479056" cy="53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25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SI::Sistema::Gestión::Calidad">
            <a:extLst>
              <a:ext uri="{FF2B5EF4-FFF2-40B4-BE49-F238E27FC236}">
                <a16:creationId xmlns:a16="http://schemas.microsoft.com/office/drawing/2014/main" id="{B860ADEE-35DF-4C4C-662A-2F087488A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0144" y="6344587"/>
            <a:ext cx="4451624" cy="45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uenta-Sistema">
            <a:extLst>
              <a:ext uri="{FF2B5EF4-FFF2-40B4-BE49-F238E27FC236}">
                <a16:creationId xmlns:a16="http://schemas.microsoft.com/office/drawing/2014/main" id="{395C575F-E7C4-F342-7F28-0365F07BA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7" y="225954"/>
            <a:ext cx="1649128" cy="59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13F0BC8-5B06-5F1D-A343-534000F347AA}"/>
              </a:ext>
            </a:extLst>
          </p:cNvPr>
          <p:cNvSpPr/>
          <p:nvPr/>
        </p:nvSpPr>
        <p:spPr>
          <a:xfrm>
            <a:off x="2574409" y="128323"/>
            <a:ext cx="62792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 Profesional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DA870E91-E561-8D65-47BB-18F6520082F3}"/>
              </a:ext>
            </a:extLst>
          </p:cNvPr>
          <p:cNvGrpSpPr/>
          <p:nvPr/>
        </p:nvGrpSpPr>
        <p:grpSpPr>
          <a:xfrm>
            <a:off x="1043823" y="1761230"/>
            <a:ext cx="6033633" cy="3477875"/>
            <a:chOff x="1043823" y="1761230"/>
            <a:chExt cx="6033633" cy="3477875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1CA5B09-3772-9E9D-ECDB-6AFF55D95FAF}"/>
                </a:ext>
              </a:extLst>
            </p:cNvPr>
            <p:cNvSpPr txBox="1"/>
            <p:nvPr/>
          </p:nvSpPr>
          <p:spPr>
            <a:xfrm>
              <a:off x="3732805" y="1761230"/>
              <a:ext cx="3344651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2000" dirty="0">
                  <a:solidFill>
                    <a:srgbClr val="212529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-H</a:t>
              </a:r>
              <a:r>
                <a:rPr lang="es-ES" sz="2000" b="0" i="0" dirty="0">
                  <a:solidFill>
                    <a:srgbClr val="212529"/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aber cumplido con el 80% de los créditos académicos. </a:t>
              </a:r>
            </a:p>
            <a:p>
              <a:pPr algn="just"/>
              <a:r>
                <a:rPr lang="es-ES" sz="2000" dirty="0">
                  <a:solidFill>
                    <a:srgbClr val="212529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-Ser alumno (a) regular.</a:t>
              </a:r>
            </a:p>
            <a:p>
              <a:pPr algn="just"/>
              <a:endParaRPr lang="es-ES" sz="20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s-ES" sz="2000" dirty="0">
                  <a:solidFill>
                    <a:srgbClr val="212529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s-E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No contar con ninguna asignatura en condiciones de “</a:t>
              </a:r>
              <a:r>
                <a:rPr lang="es-E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s-E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urso especial”.</a:t>
              </a:r>
            </a:p>
            <a:p>
              <a:pPr algn="just"/>
              <a:endParaRPr lang="es-ES" sz="20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s-ES" sz="2000" b="0" i="0" dirty="0">
                  <a:solidFill>
                    <a:srgbClr val="212529"/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-Estar inscrito (a) en noveno semestre </a:t>
              </a:r>
              <a:r>
                <a:rPr lang="es-ES" sz="2000" b="0" i="0" dirty="0" err="1">
                  <a:solidFill>
                    <a:srgbClr val="212529"/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ó</a:t>
              </a:r>
              <a:r>
                <a:rPr lang="es-ES" sz="2000" b="0" i="0" dirty="0">
                  <a:solidFill>
                    <a:srgbClr val="212529"/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posterior que no rebase los 12  semestres. 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B434B5CD-AE3D-7664-2EFF-1611BDBED894}"/>
                </a:ext>
              </a:extLst>
            </p:cNvPr>
            <p:cNvSpPr/>
            <p:nvPr/>
          </p:nvSpPr>
          <p:spPr>
            <a:xfrm>
              <a:off x="1043823" y="2599140"/>
              <a:ext cx="2165721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Requisitos:</a:t>
              </a:r>
            </a:p>
          </p:txBody>
        </p:sp>
        <p:sp>
          <p:nvSpPr>
            <p:cNvPr id="7" name="Flecha: a la derecha con bandas 6">
              <a:extLst>
                <a:ext uri="{FF2B5EF4-FFF2-40B4-BE49-F238E27FC236}">
                  <a16:creationId xmlns:a16="http://schemas.microsoft.com/office/drawing/2014/main" id="{D87E7A4B-C20B-E76A-810A-6C1972776F45}"/>
                </a:ext>
              </a:extLst>
            </p:cNvPr>
            <p:cNvSpPr/>
            <p:nvPr/>
          </p:nvSpPr>
          <p:spPr>
            <a:xfrm>
              <a:off x="1513332" y="3489911"/>
              <a:ext cx="1106424" cy="739838"/>
            </a:xfrm>
            <a:prstGeom prst="striped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87749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SI::Sistema::Gestión::Calidad">
            <a:extLst>
              <a:ext uri="{FF2B5EF4-FFF2-40B4-BE49-F238E27FC236}">
                <a16:creationId xmlns:a16="http://schemas.microsoft.com/office/drawing/2014/main" id="{B860ADEE-35DF-4C4C-662A-2F087488A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0144" y="6344587"/>
            <a:ext cx="4451624" cy="45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E212414-4043-A06F-5332-42408F63FDCD}"/>
              </a:ext>
            </a:extLst>
          </p:cNvPr>
          <p:cNvSpPr txBox="1"/>
          <p:nvPr/>
        </p:nvSpPr>
        <p:spPr>
          <a:xfrm>
            <a:off x="5263466" y="5691343"/>
            <a:ext cx="25379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>
              <a:solidFill>
                <a:srgbClr val="212529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400" dirty="0">
              <a:solidFill>
                <a:srgbClr val="212529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4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B6DB02E-08A6-8D92-1009-86B464DDEF3D}"/>
              </a:ext>
            </a:extLst>
          </p:cNvPr>
          <p:cNvSpPr/>
          <p:nvPr/>
        </p:nvSpPr>
        <p:spPr>
          <a:xfrm>
            <a:off x="1003007" y="1321923"/>
            <a:ext cx="252941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Documentación</a:t>
            </a:r>
          </a:p>
          <a:p>
            <a:pPr algn="ctr"/>
            <a:r>
              <a:rPr lang="es-ES"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entregar:</a:t>
            </a:r>
          </a:p>
        </p:txBody>
      </p:sp>
      <p:pic>
        <p:nvPicPr>
          <p:cNvPr id="10" name="Picture 6" descr="Cuenta-Sistema">
            <a:extLst>
              <a:ext uri="{FF2B5EF4-FFF2-40B4-BE49-F238E27FC236}">
                <a16:creationId xmlns:a16="http://schemas.microsoft.com/office/drawing/2014/main" id="{395C575F-E7C4-F342-7F28-0365F07BA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7" y="225954"/>
            <a:ext cx="1649128" cy="59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13F0BC8-5B06-5F1D-A343-534000F347AA}"/>
              </a:ext>
            </a:extLst>
          </p:cNvPr>
          <p:cNvSpPr/>
          <p:nvPr/>
        </p:nvSpPr>
        <p:spPr>
          <a:xfrm>
            <a:off x="2574409" y="128323"/>
            <a:ext cx="62792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 Profesional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0393392-61CD-BBE2-E041-DF6B61B3CF41}"/>
              </a:ext>
            </a:extLst>
          </p:cNvPr>
          <p:cNvGrpSpPr/>
          <p:nvPr/>
        </p:nvGrpSpPr>
        <p:grpSpPr>
          <a:xfrm>
            <a:off x="762430" y="2016265"/>
            <a:ext cx="7375865" cy="4192455"/>
            <a:chOff x="762430" y="2016265"/>
            <a:chExt cx="7375865" cy="4192455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E14A33C4-D8A9-2DEF-2AA4-7846E320186F}"/>
                </a:ext>
              </a:extLst>
            </p:cNvPr>
            <p:cNvSpPr/>
            <p:nvPr/>
          </p:nvSpPr>
          <p:spPr>
            <a:xfrm>
              <a:off x="762430" y="2652019"/>
              <a:ext cx="3809570" cy="2827215"/>
            </a:xfrm>
            <a:prstGeom prst="ellipse">
              <a:avLst/>
            </a:prstGeom>
            <a:solidFill>
              <a:srgbClr val="C4A624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8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1-.Solicitud para carta de presentación</a:t>
              </a:r>
              <a:r>
                <a:rPr lang="es-ES" sz="1800" i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s-ES" sz="1800" dirty="0">
                  <a:solidFill>
                    <a:srgbClr val="2125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s-E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descargan el formato en la página oficial del TESI </a:t>
              </a:r>
              <a:r>
                <a:rPr lang="es-ES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(https://tesi.org.mx/servicios_escolares.html</a:t>
              </a:r>
              <a:r>
                <a:rPr lang="es-ES" sz="16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s-MX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lecha: pentágono 10">
              <a:extLst>
                <a:ext uri="{FF2B5EF4-FFF2-40B4-BE49-F238E27FC236}">
                  <a16:creationId xmlns:a16="http://schemas.microsoft.com/office/drawing/2014/main" id="{28A0FEE6-EB94-E723-719D-929F3EABC331}"/>
                </a:ext>
              </a:extLst>
            </p:cNvPr>
            <p:cNvSpPr/>
            <p:nvPr/>
          </p:nvSpPr>
          <p:spPr>
            <a:xfrm>
              <a:off x="4167378" y="5346946"/>
              <a:ext cx="3218688" cy="861774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400" dirty="0">
                  <a:solidFill>
                    <a:srgbClr val="2125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-Vigencia del seguro social y/o copia del carnet (IMSS) o equivalente.</a:t>
              </a:r>
            </a:p>
          </p:txBody>
        </p:sp>
        <p:sp>
          <p:nvSpPr>
            <p:cNvPr id="12" name="Flecha: pentágono 11">
              <a:extLst>
                <a:ext uri="{FF2B5EF4-FFF2-40B4-BE49-F238E27FC236}">
                  <a16:creationId xmlns:a16="http://schemas.microsoft.com/office/drawing/2014/main" id="{6CE58562-72B8-0E38-B451-7A4B5F5722F8}"/>
                </a:ext>
              </a:extLst>
            </p:cNvPr>
            <p:cNvSpPr/>
            <p:nvPr/>
          </p:nvSpPr>
          <p:spPr>
            <a:xfrm>
              <a:off x="4919607" y="2723576"/>
              <a:ext cx="3218688" cy="1111963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400" dirty="0">
                  <a:solidFill>
                    <a:srgbClr val="2125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-Constancia de estudios(se tramita en el área de control escolar, con el porcentaje y número  de créditos cubiertos).</a:t>
              </a:r>
            </a:p>
          </p:txBody>
        </p:sp>
        <p:sp>
          <p:nvSpPr>
            <p:cNvPr id="13" name="Flecha: pentágono 12">
              <a:extLst>
                <a:ext uri="{FF2B5EF4-FFF2-40B4-BE49-F238E27FC236}">
                  <a16:creationId xmlns:a16="http://schemas.microsoft.com/office/drawing/2014/main" id="{8C64260E-FF1C-C04D-61A9-4B4CA8BC920F}"/>
                </a:ext>
              </a:extLst>
            </p:cNvPr>
            <p:cNvSpPr/>
            <p:nvPr/>
          </p:nvSpPr>
          <p:spPr>
            <a:xfrm>
              <a:off x="5001768" y="4269184"/>
              <a:ext cx="2286000" cy="678160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400" dirty="0">
                  <a:solidFill>
                    <a:srgbClr val="2125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CURP actualizado, no mayor a 1 mes.</a:t>
              </a:r>
            </a:p>
          </p:txBody>
        </p:sp>
        <p:sp>
          <p:nvSpPr>
            <p:cNvPr id="14" name="Flecha: pentágono 13">
              <a:extLst>
                <a:ext uri="{FF2B5EF4-FFF2-40B4-BE49-F238E27FC236}">
                  <a16:creationId xmlns:a16="http://schemas.microsoft.com/office/drawing/2014/main" id="{71D4A989-D72C-D076-5B25-3F2F2B59FED5}"/>
                </a:ext>
              </a:extLst>
            </p:cNvPr>
            <p:cNvSpPr/>
            <p:nvPr/>
          </p:nvSpPr>
          <p:spPr>
            <a:xfrm>
              <a:off x="4684561" y="2016265"/>
              <a:ext cx="1704262" cy="448056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400" dirty="0">
                  <a:solidFill>
                    <a:srgbClr val="2125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-Kardex con fecha actualizada.</a:t>
              </a:r>
              <a:endParaRPr lang="es-MX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DFDD6194-9938-AD7B-65CA-325547A715C9}"/>
                </a:ext>
              </a:extLst>
            </p:cNvPr>
            <p:cNvCxnSpPr/>
            <p:nvPr/>
          </p:nvCxnSpPr>
          <p:spPr>
            <a:xfrm flipV="1">
              <a:off x="3950208" y="2429417"/>
              <a:ext cx="557784" cy="40484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8F77EDF5-6E65-6411-BE58-7F0DCFD118CA}"/>
                </a:ext>
              </a:extLst>
            </p:cNvPr>
            <p:cNvCxnSpPr>
              <a:cxnSpLocks/>
            </p:cNvCxnSpPr>
            <p:nvPr/>
          </p:nvCxnSpPr>
          <p:spPr>
            <a:xfrm>
              <a:off x="3648456" y="5336906"/>
              <a:ext cx="278892" cy="319257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A5692B22-2D66-D538-DB39-320C313B3C8E}"/>
                </a:ext>
              </a:extLst>
            </p:cNvPr>
            <p:cNvCxnSpPr>
              <a:cxnSpLocks/>
            </p:cNvCxnSpPr>
            <p:nvPr/>
          </p:nvCxnSpPr>
          <p:spPr>
            <a:xfrm>
              <a:off x="4514985" y="4596171"/>
              <a:ext cx="404622" cy="212066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7DB5673C-3C73-A0D9-CAC0-E1B6DE2F83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0944" y="3461112"/>
              <a:ext cx="325939" cy="103364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089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Conector: angular 40">
            <a:extLst>
              <a:ext uri="{FF2B5EF4-FFF2-40B4-BE49-F238E27FC236}">
                <a16:creationId xmlns:a16="http://schemas.microsoft.com/office/drawing/2014/main" id="{BA3CE202-8FF3-039C-E4BE-604CDDBFF222}"/>
              </a:ext>
            </a:extLst>
          </p:cNvPr>
          <p:cNvCxnSpPr>
            <a:cxnSpLocks/>
            <a:stCxn id="36" idx="2"/>
            <a:endCxn id="5" idx="1"/>
          </p:cNvCxnSpPr>
          <p:nvPr/>
        </p:nvCxnSpPr>
        <p:spPr>
          <a:xfrm rot="16200000" flipH="1">
            <a:off x="1115786" y="2589497"/>
            <a:ext cx="1113365" cy="139211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9BBEE7C1-2B59-7B0A-2849-1A6F98FF4A9A}"/>
              </a:ext>
            </a:extLst>
          </p:cNvPr>
          <p:cNvCxnSpPr>
            <a:cxnSpLocks/>
          </p:cNvCxnSpPr>
          <p:nvPr/>
        </p:nvCxnSpPr>
        <p:spPr>
          <a:xfrm>
            <a:off x="5876718" y="4762052"/>
            <a:ext cx="13830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upo 3">
            <a:extLst>
              <a:ext uri="{FF2B5EF4-FFF2-40B4-BE49-F238E27FC236}">
                <a16:creationId xmlns:a16="http://schemas.microsoft.com/office/drawing/2014/main" id="{139D44EA-4342-BCF0-B425-B2FBF5C9EAD4}"/>
              </a:ext>
            </a:extLst>
          </p:cNvPr>
          <p:cNvGrpSpPr/>
          <p:nvPr/>
        </p:nvGrpSpPr>
        <p:grpSpPr>
          <a:xfrm>
            <a:off x="171025" y="953687"/>
            <a:ext cx="8752951" cy="5063065"/>
            <a:chOff x="171025" y="953687"/>
            <a:chExt cx="8752951" cy="5063065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1FFE19A1-825C-6499-35ED-1AC08810EB2B}"/>
                </a:ext>
              </a:extLst>
            </p:cNvPr>
            <p:cNvSpPr txBox="1"/>
            <p:nvPr/>
          </p:nvSpPr>
          <p:spPr>
            <a:xfrm>
              <a:off x="824140" y="953687"/>
              <a:ext cx="70122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1-.</a:t>
              </a:r>
              <a:r>
                <a:rPr lang="es-MX" sz="16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SOLICITUD PARA CARTA DE PRESENTACIÓN DE RESIDENCIA PROFESIONAL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060F4B8A-62ED-8DBF-3B03-9B6D8C5A2E81}"/>
                </a:ext>
              </a:extLst>
            </p:cNvPr>
            <p:cNvSpPr txBox="1"/>
            <p:nvPr/>
          </p:nvSpPr>
          <p:spPr>
            <a:xfrm>
              <a:off x="171025" y="2359539"/>
              <a:ext cx="1610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Formato No. 1</a:t>
              </a: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F398CEC-CC47-551D-83F1-E5D4F7D33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8524" y="1667719"/>
              <a:ext cx="3922548" cy="4349033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A6CE2D13-5E64-7968-32C3-92B427D51BAA}"/>
                </a:ext>
              </a:extLst>
            </p:cNvPr>
            <p:cNvSpPr txBox="1"/>
            <p:nvPr/>
          </p:nvSpPr>
          <p:spPr>
            <a:xfrm>
              <a:off x="7159752" y="4033279"/>
              <a:ext cx="17642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Deberán pasar al  Departamento de Gestión Tecnológica y Vinculación</a:t>
              </a:r>
            </a:p>
          </p:txBody>
        </p:sp>
      </p:grpSp>
      <p:pic>
        <p:nvPicPr>
          <p:cNvPr id="9" name="Picture 6" descr="Cuenta-Sistema">
            <a:extLst>
              <a:ext uri="{FF2B5EF4-FFF2-40B4-BE49-F238E27FC236}">
                <a16:creationId xmlns:a16="http://schemas.microsoft.com/office/drawing/2014/main" id="{9D05FF8B-B0AC-7C9A-000A-313C9DD1C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7" y="225955"/>
            <a:ext cx="1383761" cy="5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8D496DD-26A4-AC4B-3E2A-D14B9FBCD38A}"/>
              </a:ext>
            </a:extLst>
          </p:cNvPr>
          <p:cNvSpPr/>
          <p:nvPr/>
        </p:nvSpPr>
        <p:spPr>
          <a:xfrm>
            <a:off x="2574409" y="128323"/>
            <a:ext cx="62792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 Profesional</a:t>
            </a:r>
          </a:p>
        </p:txBody>
      </p:sp>
      <p:pic>
        <p:nvPicPr>
          <p:cNvPr id="7" name="Picture 4" descr="TESI::Sistema::Gestión::Calidad">
            <a:extLst>
              <a:ext uri="{FF2B5EF4-FFF2-40B4-BE49-F238E27FC236}">
                <a16:creationId xmlns:a16="http://schemas.microsoft.com/office/drawing/2014/main" id="{0C080928-FC94-95D3-72C3-58D047297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0144" y="6261887"/>
            <a:ext cx="4479056" cy="53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2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uenta-Sistema">
            <a:extLst>
              <a:ext uri="{FF2B5EF4-FFF2-40B4-BE49-F238E27FC236}">
                <a16:creationId xmlns:a16="http://schemas.microsoft.com/office/drawing/2014/main" id="{10AAED54-9D0D-790D-ADC5-9E629A01A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1" y="97733"/>
            <a:ext cx="1274033" cy="46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42E628B-247F-901C-AC32-5A4DF108A03C}"/>
              </a:ext>
            </a:extLst>
          </p:cNvPr>
          <p:cNvSpPr/>
          <p:nvPr/>
        </p:nvSpPr>
        <p:spPr>
          <a:xfrm>
            <a:off x="2574409" y="128323"/>
            <a:ext cx="62792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 Profesional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8DAECBB1-BEE6-9E9F-20B2-0F2453F0ABA8}"/>
              </a:ext>
            </a:extLst>
          </p:cNvPr>
          <p:cNvGrpSpPr/>
          <p:nvPr/>
        </p:nvGrpSpPr>
        <p:grpSpPr>
          <a:xfrm>
            <a:off x="701071" y="1065429"/>
            <a:ext cx="6584235" cy="5106073"/>
            <a:chOff x="701071" y="962045"/>
            <a:chExt cx="6584235" cy="5106073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DFC5545-50B2-35F4-3185-BC52C15F2DB4}"/>
                </a:ext>
              </a:extLst>
            </p:cNvPr>
            <p:cNvSpPr txBox="1"/>
            <p:nvPr/>
          </p:nvSpPr>
          <p:spPr>
            <a:xfrm>
              <a:off x="701071" y="1984899"/>
              <a:ext cx="409700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MX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Posteriormente, se hace  entrega de: </a:t>
              </a:r>
            </a:p>
            <a:p>
              <a:endParaRPr lang="es-MX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s-MX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1F7CB23-67D4-3BDC-1911-83FD081C230A}"/>
                </a:ext>
              </a:extLst>
            </p:cNvPr>
            <p:cNvSpPr txBox="1"/>
            <p:nvPr/>
          </p:nvSpPr>
          <p:spPr>
            <a:xfrm>
              <a:off x="1845175" y="962045"/>
              <a:ext cx="458571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ES" sz="1400" b="1" dirty="0"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LA ENTREGA DE LA DOCUMENTACIÓN</a:t>
              </a:r>
              <a:r>
                <a:rPr lang="es-ES" sz="1400" b="1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EN EL ÁREA DE S.S Y R.P DEBERÁ SER DEL: </a:t>
              </a:r>
              <a:r>
                <a:rPr lang="es-ES" sz="1400" b="1" i="1" u="sng" dirty="0">
                  <a:solidFill>
                    <a:srgbClr val="FF0000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EN LAS FECHAS AUTORIZADAS.</a:t>
              </a:r>
              <a:endParaRPr lang="es-MX" sz="1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591F5BF-78FA-CD85-ABB0-4F51FF3B00A3}"/>
                </a:ext>
              </a:extLst>
            </p:cNvPr>
            <p:cNvSpPr/>
            <p:nvPr/>
          </p:nvSpPr>
          <p:spPr>
            <a:xfrm>
              <a:off x="1261872" y="3526086"/>
              <a:ext cx="2702262" cy="254203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3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2-.LA CARTA PRESENTACIÓN </a:t>
              </a:r>
              <a:r>
                <a:rPr lang="es-MX" sz="13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expedida por el área de Servicio social  y Residencia profesional</a:t>
              </a:r>
              <a:r>
                <a:rPr lang="es-MX" sz="13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(5 a 10 días hábiles).</a:t>
              </a:r>
            </a:p>
            <a:p>
              <a:r>
                <a:rPr lang="es-MX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deberán de entregarla en la empresa y/o área donde se encuentren realizando la     Residencia.</a:t>
              </a: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4CC06C2B-6D37-2B94-07D1-C2E030AE546B}"/>
                </a:ext>
              </a:extLst>
            </p:cNvPr>
            <p:cNvGrpSpPr/>
            <p:nvPr/>
          </p:nvGrpSpPr>
          <p:grpSpPr>
            <a:xfrm>
              <a:off x="5111496" y="2701620"/>
              <a:ext cx="2173810" cy="2793662"/>
              <a:chOff x="585719" y="2823885"/>
              <a:chExt cx="2621866" cy="3495821"/>
            </a:xfrm>
          </p:grpSpPr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05500D16-D0D5-31E4-2950-5958BA4B8E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719" y="2823885"/>
                <a:ext cx="2621866" cy="3495821"/>
              </a:xfrm>
              <a:prstGeom prst="rect">
                <a:avLst/>
              </a:prstGeom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grpSp>
            <p:nvGrpSpPr>
              <p:cNvPr id="16" name="Grupo 15">
                <a:extLst>
                  <a:ext uri="{FF2B5EF4-FFF2-40B4-BE49-F238E27FC236}">
                    <a16:creationId xmlns:a16="http://schemas.microsoft.com/office/drawing/2014/main" id="{7A35BF29-8238-D94E-E6EE-1BCDAE0E8605}"/>
                  </a:ext>
                </a:extLst>
              </p:cNvPr>
              <p:cNvGrpSpPr/>
              <p:nvPr/>
            </p:nvGrpSpPr>
            <p:grpSpPr>
              <a:xfrm>
                <a:off x="1316641" y="4166616"/>
                <a:ext cx="1774031" cy="128014"/>
                <a:chOff x="1316641" y="4166616"/>
                <a:chExt cx="1774031" cy="128014"/>
              </a:xfrm>
            </p:grpSpPr>
            <p:sp>
              <p:nvSpPr>
                <p:cNvPr id="13" name="CuadroTexto 12">
                  <a:extLst>
                    <a:ext uri="{FF2B5EF4-FFF2-40B4-BE49-F238E27FC236}">
                      <a16:creationId xmlns:a16="http://schemas.microsoft.com/office/drawing/2014/main" id="{FB4470FF-1593-1D8F-04ED-2371CF8E26C7}"/>
                    </a:ext>
                  </a:extLst>
                </p:cNvPr>
                <p:cNvSpPr txBox="1"/>
                <p:nvPr/>
              </p:nvSpPr>
              <p:spPr>
                <a:xfrm>
                  <a:off x="2401603" y="4166616"/>
                  <a:ext cx="689069" cy="45719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s-MX" dirty="0"/>
                </a:p>
              </p:txBody>
            </p:sp>
            <p:sp>
              <p:nvSpPr>
                <p:cNvPr id="15" name="CuadroTexto 14">
                  <a:extLst>
                    <a:ext uri="{FF2B5EF4-FFF2-40B4-BE49-F238E27FC236}">
                      <a16:creationId xmlns:a16="http://schemas.microsoft.com/office/drawing/2014/main" id="{716A0022-99AB-5A74-B307-F818D5F7362B}"/>
                    </a:ext>
                  </a:extLst>
                </p:cNvPr>
                <p:cNvSpPr txBox="1"/>
                <p:nvPr/>
              </p:nvSpPr>
              <p:spPr>
                <a:xfrm flipV="1">
                  <a:off x="1316641" y="4248911"/>
                  <a:ext cx="210408" cy="45719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s-MX" dirty="0"/>
                </a:p>
              </p:txBody>
            </p:sp>
          </p:grpSp>
        </p:grp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5F1C95D9-08B5-681E-725D-6D8FDB4F1608}"/>
                </a:ext>
              </a:extLst>
            </p:cNvPr>
            <p:cNvSpPr/>
            <p:nvPr/>
          </p:nvSpPr>
          <p:spPr>
            <a:xfrm>
              <a:off x="5633939" y="2257350"/>
              <a:ext cx="1149674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Ejemplo:</a:t>
              </a:r>
              <a:endParaRPr lang="es-ES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2" name="Flecha: a la derecha con bandas 1">
              <a:extLst>
                <a:ext uri="{FF2B5EF4-FFF2-40B4-BE49-F238E27FC236}">
                  <a16:creationId xmlns:a16="http://schemas.microsoft.com/office/drawing/2014/main" id="{43C38993-2C4C-81E8-BFA5-469F7EAD8E62}"/>
                </a:ext>
              </a:extLst>
            </p:cNvPr>
            <p:cNvSpPr/>
            <p:nvPr/>
          </p:nvSpPr>
          <p:spPr>
            <a:xfrm>
              <a:off x="841248" y="1033272"/>
              <a:ext cx="841248" cy="461111"/>
            </a:xfrm>
            <a:prstGeom prst="striped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" name="Flecha: hacia abajo 3">
              <a:extLst>
                <a:ext uri="{FF2B5EF4-FFF2-40B4-BE49-F238E27FC236}">
                  <a16:creationId xmlns:a16="http://schemas.microsoft.com/office/drawing/2014/main" id="{10EA1467-8350-55AE-89C3-0150ED8B943A}"/>
                </a:ext>
              </a:extLst>
            </p:cNvPr>
            <p:cNvSpPr/>
            <p:nvPr/>
          </p:nvSpPr>
          <p:spPr>
            <a:xfrm>
              <a:off x="2263140" y="2631952"/>
              <a:ext cx="320040" cy="740664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Flecha: cheurón 8">
              <a:extLst>
                <a:ext uri="{FF2B5EF4-FFF2-40B4-BE49-F238E27FC236}">
                  <a16:creationId xmlns:a16="http://schemas.microsoft.com/office/drawing/2014/main" id="{D3A1EBB4-0F26-9D78-2392-9C860D2F0E2A}"/>
                </a:ext>
              </a:extLst>
            </p:cNvPr>
            <p:cNvSpPr/>
            <p:nvPr/>
          </p:nvSpPr>
          <p:spPr>
            <a:xfrm>
              <a:off x="4031569" y="4837176"/>
              <a:ext cx="694944" cy="548640"/>
            </a:xfrm>
            <a:prstGeom prst="chevr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4" descr="TESI::Sistema::Gestión::Calidad">
            <a:extLst>
              <a:ext uri="{FF2B5EF4-FFF2-40B4-BE49-F238E27FC236}">
                <a16:creationId xmlns:a16="http://schemas.microsoft.com/office/drawing/2014/main" id="{B36E2B61-233A-84CC-36CC-662DF7B28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632440" y="6324972"/>
            <a:ext cx="4479056" cy="53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62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uenta-Sistema">
            <a:extLst>
              <a:ext uri="{FF2B5EF4-FFF2-40B4-BE49-F238E27FC236}">
                <a16:creationId xmlns:a16="http://schemas.microsoft.com/office/drawing/2014/main" id="{10AAED54-9D0D-790D-ADC5-9E629A01A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1" y="97733"/>
            <a:ext cx="1274033" cy="46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42E628B-247F-901C-AC32-5A4DF108A03C}"/>
              </a:ext>
            </a:extLst>
          </p:cNvPr>
          <p:cNvSpPr/>
          <p:nvPr/>
        </p:nvSpPr>
        <p:spPr>
          <a:xfrm>
            <a:off x="2574409" y="128323"/>
            <a:ext cx="62792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Departamento de Servicio </a:t>
            </a:r>
          </a:p>
          <a:p>
            <a:pPr algn="ctr"/>
            <a:r>
              <a:rPr lang="es-ES" sz="1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Social y Residencia Profesional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F84E03AF-0CCA-9955-8E4A-649B3EC0466F}"/>
              </a:ext>
            </a:extLst>
          </p:cNvPr>
          <p:cNvGrpSpPr/>
          <p:nvPr/>
        </p:nvGrpSpPr>
        <p:grpSpPr>
          <a:xfrm>
            <a:off x="550144" y="1103789"/>
            <a:ext cx="6474585" cy="4761701"/>
            <a:chOff x="550144" y="1103789"/>
            <a:chExt cx="6474585" cy="4761701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DFC5545-50B2-35F4-3185-BC52C15F2DB4}"/>
                </a:ext>
              </a:extLst>
            </p:cNvPr>
            <p:cNvSpPr txBox="1"/>
            <p:nvPr/>
          </p:nvSpPr>
          <p:spPr>
            <a:xfrm>
              <a:off x="550144" y="1103789"/>
              <a:ext cx="40970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MX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Posteriormente los estudiantes realizan la  entrega de: </a:t>
              </a:r>
            </a:p>
            <a:p>
              <a:endParaRPr lang="es-MX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s-MX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257FEF89-005E-7E7A-79C3-6801E09C96EA}"/>
                </a:ext>
              </a:extLst>
            </p:cNvPr>
            <p:cNvSpPr/>
            <p:nvPr/>
          </p:nvSpPr>
          <p:spPr>
            <a:xfrm>
              <a:off x="783030" y="3034034"/>
              <a:ext cx="2551176" cy="2831456"/>
            </a:xfrm>
            <a:prstGeom prst="ellipse">
              <a:avLst/>
            </a:prstGeom>
            <a:solidFill>
              <a:srgbClr val="94CDFC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MX" sz="1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3.- </a:t>
              </a:r>
              <a:r>
                <a:rPr lang="es-MX" sz="14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 CARTA DE ACEPTACIÓN</a:t>
              </a:r>
              <a:r>
                <a:rPr lang="es-MX" sz="1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r>
                <a:rPr lang="es-MX" sz="1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la genera el área donde estarán realizando su Residencia</a:t>
              </a:r>
              <a:r>
                <a:rPr lang="es-MX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MX" sz="1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(5 a 10 días hábiles).</a:t>
              </a:r>
              <a:endParaRPr lang="es-MX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MX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Deberán entregarla en el área de  Servicio social y Residencia (original y copia).</a:t>
              </a:r>
            </a:p>
          </p:txBody>
        </p:sp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5539B744-2265-7DF6-EB3B-C400CDEB5F94}"/>
                </a:ext>
              </a:extLst>
            </p:cNvPr>
            <p:cNvSpPr/>
            <p:nvPr/>
          </p:nvSpPr>
          <p:spPr>
            <a:xfrm>
              <a:off x="5337881" y="1717800"/>
              <a:ext cx="1149674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Ejemplo:</a:t>
              </a:r>
              <a:endParaRPr lang="es-ES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C80DF8F9-9C74-862B-C034-14C9292003E5}"/>
                </a:ext>
              </a:extLst>
            </p:cNvPr>
            <p:cNvGrpSpPr/>
            <p:nvPr/>
          </p:nvGrpSpPr>
          <p:grpSpPr>
            <a:xfrm>
              <a:off x="4594862" y="2274882"/>
              <a:ext cx="2429867" cy="3495821"/>
              <a:chOff x="4500502" y="2753647"/>
              <a:chExt cx="2501367" cy="3636295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2535DB6F-3D74-F7C9-FC7D-622B24CFF4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295" b="14933"/>
              <a:stretch/>
            </p:blipFill>
            <p:spPr>
              <a:xfrm>
                <a:off x="4500502" y="2753647"/>
                <a:ext cx="2501367" cy="3636295"/>
              </a:xfrm>
              <a:prstGeom prst="rect">
                <a:avLst/>
              </a:prstGeom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773C0ECD-F714-EF74-DA78-C3C2AAB31EA9}"/>
                  </a:ext>
                </a:extLst>
              </p:cNvPr>
              <p:cNvSpPr txBox="1"/>
              <p:nvPr/>
            </p:nvSpPr>
            <p:spPr>
              <a:xfrm>
                <a:off x="4617720" y="4279392"/>
                <a:ext cx="950976" cy="4571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endParaRPr lang="es-MX" dirty="0"/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8B41FA85-FFB1-3440-168B-0AE5A353E899}"/>
                  </a:ext>
                </a:extLst>
              </p:cNvPr>
              <p:cNvSpPr txBox="1"/>
              <p:nvPr/>
            </p:nvSpPr>
            <p:spPr>
              <a:xfrm flipV="1">
                <a:off x="6271994" y="4279392"/>
                <a:ext cx="353789" cy="4571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endParaRPr lang="es-MX" dirty="0"/>
              </a:p>
            </p:txBody>
          </p:sp>
        </p:grpSp>
        <p:sp>
          <p:nvSpPr>
            <p:cNvPr id="4" name="Flecha: hacia abajo 3">
              <a:extLst>
                <a:ext uri="{FF2B5EF4-FFF2-40B4-BE49-F238E27FC236}">
                  <a16:creationId xmlns:a16="http://schemas.microsoft.com/office/drawing/2014/main" id="{0C1A4C0F-3062-1C6C-8EAC-3D2984F80009}"/>
                </a:ext>
              </a:extLst>
            </p:cNvPr>
            <p:cNvSpPr/>
            <p:nvPr/>
          </p:nvSpPr>
          <p:spPr>
            <a:xfrm>
              <a:off x="1918103" y="1949021"/>
              <a:ext cx="402336" cy="864187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Flecha: cheurón 5">
              <a:extLst>
                <a:ext uri="{FF2B5EF4-FFF2-40B4-BE49-F238E27FC236}">
                  <a16:creationId xmlns:a16="http://schemas.microsoft.com/office/drawing/2014/main" id="{CAEA6CF0-3D4E-3B81-28E9-3BDD61FA93AF}"/>
                </a:ext>
              </a:extLst>
            </p:cNvPr>
            <p:cNvSpPr/>
            <p:nvPr/>
          </p:nvSpPr>
          <p:spPr>
            <a:xfrm>
              <a:off x="3557016" y="4572000"/>
              <a:ext cx="512064" cy="384048"/>
            </a:xfrm>
            <a:prstGeom prst="chevr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4" descr="TESI::Sistema::Gestión::Calidad">
            <a:extLst>
              <a:ext uri="{FF2B5EF4-FFF2-40B4-BE49-F238E27FC236}">
                <a16:creationId xmlns:a16="http://schemas.microsoft.com/office/drawing/2014/main" id="{BC68FE6B-3374-A9F9-747E-1A590B911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550144" y="6261887"/>
            <a:ext cx="4479056" cy="53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5895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1946</TotalTime>
  <Words>1683</Words>
  <Application>Microsoft Office PowerPoint</Application>
  <PresentationFormat>Presentación en pantalla (4:3)</PresentationFormat>
  <Paragraphs>179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HelveticaNeueLT Std</vt:lpstr>
      <vt:lpstr>Times New Roman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Servicio Social Y Residencias Profesionales</dc:creator>
  <cp:lastModifiedBy>Servicio Social Y Residencias Profesionales</cp:lastModifiedBy>
  <cp:revision>51</cp:revision>
  <dcterms:created xsi:type="dcterms:W3CDTF">2024-05-08T00:38:46Z</dcterms:created>
  <dcterms:modified xsi:type="dcterms:W3CDTF">2024-08-19T19:38:25Z</dcterms:modified>
</cp:coreProperties>
</file>